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71" r:id="rId8"/>
    <p:sldId id="283" r:id="rId9"/>
    <p:sldId id="263" r:id="rId10"/>
    <p:sldId id="269" r:id="rId11"/>
    <p:sldId id="273" r:id="rId12"/>
    <p:sldId id="284" r:id="rId13"/>
    <p:sldId id="275" r:id="rId14"/>
    <p:sldId id="285" r:id="rId15"/>
    <p:sldId id="288" r:id="rId16"/>
    <p:sldId id="286" r:id="rId17"/>
    <p:sldId id="278" r:id="rId18"/>
    <p:sldId id="279" r:id="rId19"/>
    <p:sldId id="281" r:id="rId20"/>
    <p:sldId id="322" r:id="rId21"/>
    <p:sldId id="287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02" r:id="rId30"/>
    <p:sldId id="310" r:id="rId31"/>
    <p:sldId id="297" r:id="rId32"/>
    <p:sldId id="299" r:id="rId33"/>
    <p:sldId id="298" r:id="rId34"/>
    <p:sldId id="300" r:id="rId35"/>
    <p:sldId id="305" r:id="rId36"/>
    <p:sldId id="303" r:id="rId37"/>
    <p:sldId id="304" r:id="rId38"/>
    <p:sldId id="306" r:id="rId39"/>
    <p:sldId id="307" r:id="rId40"/>
    <p:sldId id="308" r:id="rId41"/>
    <p:sldId id="309" r:id="rId42"/>
    <p:sldId id="342" r:id="rId43"/>
    <p:sldId id="316" r:id="rId44"/>
    <p:sldId id="311" r:id="rId45"/>
    <p:sldId id="312" r:id="rId46"/>
    <p:sldId id="314" r:id="rId47"/>
    <p:sldId id="318" r:id="rId48"/>
    <p:sldId id="315" r:id="rId49"/>
    <p:sldId id="317" r:id="rId50"/>
    <p:sldId id="319" r:id="rId51"/>
    <p:sldId id="320" r:id="rId52"/>
    <p:sldId id="321" r:id="rId53"/>
    <p:sldId id="323" r:id="rId54"/>
    <p:sldId id="324" r:id="rId55"/>
    <p:sldId id="325" r:id="rId56"/>
    <p:sldId id="326" r:id="rId57"/>
    <p:sldId id="330" r:id="rId58"/>
    <p:sldId id="338" r:id="rId59"/>
    <p:sldId id="331" r:id="rId60"/>
    <p:sldId id="332" r:id="rId61"/>
    <p:sldId id="335" r:id="rId62"/>
    <p:sldId id="337" r:id="rId63"/>
    <p:sldId id="333" r:id="rId64"/>
    <p:sldId id="334" r:id="rId65"/>
    <p:sldId id="336" r:id="rId66"/>
    <p:sldId id="380" r:id="rId67"/>
    <p:sldId id="381" r:id="rId68"/>
    <p:sldId id="343" r:id="rId69"/>
    <p:sldId id="344" r:id="rId70"/>
    <p:sldId id="379" r:id="rId71"/>
    <p:sldId id="346" r:id="rId72"/>
    <p:sldId id="345" r:id="rId73"/>
    <p:sldId id="347" r:id="rId74"/>
    <p:sldId id="362" r:id="rId75"/>
    <p:sldId id="363" r:id="rId76"/>
    <p:sldId id="364" r:id="rId77"/>
    <p:sldId id="365" r:id="rId78"/>
    <p:sldId id="348" r:id="rId79"/>
    <p:sldId id="349" r:id="rId80"/>
    <p:sldId id="361" r:id="rId81"/>
    <p:sldId id="351" r:id="rId82"/>
    <p:sldId id="354" r:id="rId83"/>
    <p:sldId id="355" r:id="rId84"/>
    <p:sldId id="353" r:id="rId85"/>
    <p:sldId id="350" r:id="rId86"/>
    <p:sldId id="356" r:id="rId87"/>
    <p:sldId id="357" r:id="rId88"/>
    <p:sldId id="358" r:id="rId89"/>
    <p:sldId id="373" r:id="rId90"/>
    <p:sldId id="375" r:id="rId91"/>
    <p:sldId id="374" r:id="rId92"/>
    <p:sldId id="366" r:id="rId93"/>
    <p:sldId id="367" r:id="rId94"/>
    <p:sldId id="368" r:id="rId95"/>
    <p:sldId id="371" r:id="rId96"/>
    <p:sldId id="376" r:id="rId97"/>
    <p:sldId id="369" r:id="rId98"/>
    <p:sldId id="370" r:id="rId99"/>
    <p:sldId id="382" r:id="rId100"/>
    <p:sldId id="377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orlib.info/anatomy/textbook-clinical-neuroanatomy/7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opedia.net/1_41602_Neurons-in-Anterior-Gray-Horn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ypeedigital.com/book/9789350250761/chapter/ch8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teral_corticospinal_trac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4637418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ypeedigital.com/book/9789385999468/chapter/ch9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orlib.info/anatomy/textbook-clinical-neuroanatomy/17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friendly.com/cerebellar-vermi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kypho.com/dorsal-column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books/basic-physiology-for-anaesthetists/spinal-cord/760FB3D659CF61DFC2A6A2B683E36A9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PadmajaRDesai/pyramidal-tract-by-sunitamtiwaleprof-dept-of-physiologydypatil-medical-college-kolhapu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orlib.info/anatomy/textbook-clinical-neuroanatomy/7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blue.com/notes/note/n/b3-has-internal-sc2/deck/2928968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orlib.info/anatomy/textbook-clinical-neuroanatomy/8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orlib.info/anatomy/textbook-clinical-neuroanatomy/17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human.org/index.php/MindTractsD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veterinary-science-and-veterinary-medicine/arachnoid-mater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natasha.s.abraham/touch-your-babys-feet-it-could-be-a-sign-29fe4fe0d73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arvanshikhalora/pyramidal-and-extrapyramidal-tracts-of-spinal-cord-by-sk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-info-pages.com/levels-and-classificat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nba.uth.tmc.edu/neuroanatomy/L6/Lab06p18_index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nba.uth.tmc.edu/neuroanatomy/L7/Lab07p07_index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ativeneurosurgery.com/doku.php?id=tectu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natasha.s.abraham/touch-your-babys-feet-it-could-be-a-sign-29fe4fe0d73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gmcri1234/spinal-cord-2-5878147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ypeedigital.com/book/9788180618260/chapter/ch14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loonylabs.org/2020/02/12/day177-365doa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orlib.info/anatomy/textbook-clinical-neuroanatomy/7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physiology.academy/Neurosciences%202015/Chapter%202/CL.2%20Syringomyelia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pmed.com/images/5080/syringomyelia-neurology-diagnosis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ro.pinterest.com/pin/292734044529247529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67600" cy="106997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SPINAL CORD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Dr.Deepa.G.S</a:t>
            </a:r>
          </a:p>
          <a:p>
            <a:pPr algn="r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Associate Professor</a:t>
            </a:r>
          </a:p>
          <a:p>
            <a:pPr algn="r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Department of Physiology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Spinal Nerve roots</a:t>
            </a:r>
            <a:endParaRPr lang="en-US" b="1" dirty="0"/>
          </a:p>
        </p:txBody>
      </p:sp>
      <p:pic>
        <p:nvPicPr>
          <p:cNvPr id="4" name="Content Placeholder 3" descr="image0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33" y="1066800"/>
            <a:ext cx="8132478" cy="5181600"/>
          </a:xfrm>
        </p:spPr>
      </p:pic>
      <p:sp>
        <p:nvSpPr>
          <p:cNvPr id="5" name="Rectangle 4"/>
          <p:cNvSpPr/>
          <p:nvPr/>
        </p:nvSpPr>
        <p:spPr>
          <a:xfrm>
            <a:off x="22860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https://doctorlib.info/anatomy/textbook-clinical-neuroanatomy/7.html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/>
          </a:p>
          <a:p>
            <a:pPr algn="ctr">
              <a:buNone/>
            </a:pPr>
            <a:r>
              <a:rPr lang="en-US" sz="8800" b="1" dirty="0" smtClean="0"/>
              <a:t>Thank You</a:t>
            </a:r>
            <a:endParaRPr lang="en-US" sz="8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Section of spinal cord</a:t>
            </a:r>
            <a:endParaRPr lang="en-US" b="1" dirty="0"/>
          </a:p>
        </p:txBody>
      </p:sp>
      <p:pic>
        <p:nvPicPr>
          <p:cNvPr id="4" name="Content Placeholder 3" descr="image04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131" y="1371600"/>
            <a:ext cx="7975060" cy="4899710"/>
          </a:xfrm>
        </p:spPr>
      </p:pic>
      <p:sp>
        <p:nvSpPr>
          <p:cNvPr id="5" name="Rectangle 4"/>
          <p:cNvSpPr/>
          <p:nvPr/>
        </p:nvSpPr>
        <p:spPr>
          <a:xfrm>
            <a:off x="2057400" y="621166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https://studopedia.net/1_41602_Neurons-in-Anterior-Gray-Horn.html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Nuclei of spinal cord</a:t>
            </a:r>
            <a:endParaRPr lang="en-US" dirty="0"/>
          </a:p>
        </p:txBody>
      </p:sp>
      <p:pic>
        <p:nvPicPr>
          <p:cNvPr id="4" name="Content Placeholder 3" descr="534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57611"/>
            <a:ext cx="8354277" cy="5319300"/>
          </a:xfrm>
        </p:spPr>
      </p:pic>
      <p:sp>
        <p:nvSpPr>
          <p:cNvPr id="5" name="Rectangle 4"/>
          <p:cNvSpPr/>
          <p:nvPr/>
        </p:nvSpPr>
        <p:spPr>
          <a:xfrm>
            <a:off x="1066800" y="6642556"/>
            <a:ext cx="388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https://www.jaypeedigital.com/book/9789350250761/chapter/ch88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r>
              <a:rPr lang="en-US" b="1" dirty="0" smtClean="0"/>
              <a:t>Tracts of spinal 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Group of nerve fibers passing through </a:t>
            </a:r>
            <a:r>
              <a:rPr lang="en-US" dirty="0" err="1" smtClean="0"/>
              <a:t>spinalcord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Short tracts</a:t>
            </a:r>
          </a:p>
          <a:p>
            <a:pPr>
              <a:buNone/>
            </a:pPr>
            <a:r>
              <a:rPr lang="en-US" dirty="0" smtClean="0"/>
              <a:t>Connects different parts of spinal cord itself</a:t>
            </a:r>
          </a:p>
          <a:p>
            <a:pPr>
              <a:buNone/>
            </a:pPr>
            <a:r>
              <a:rPr lang="en-US" b="1" dirty="0" smtClean="0"/>
              <a:t>Association tracts: </a:t>
            </a:r>
            <a:r>
              <a:rPr lang="en-US" dirty="0" smtClean="0"/>
              <a:t>connects adjacent segments</a:t>
            </a:r>
          </a:p>
          <a:p>
            <a:pPr>
              <a:buNone/>
            </a:pPr>
            <a:r>
              <a:rPr lang="en-US" b="1" dirty="0" smtClean="0"/>
              <a:t>Commissural tracts: </a:t>
            </a:r>
            <a:r>
              <a:rPr lang="en-US" dirty="0" smtClean="0"/>
              <a:t>Connects opposite halves of same segments of spinal cord</a:t>
            </a:r>
          </a:p>
          <a:p>
            <a:pPr>
              <a:buNone/>
            </a:pPr>
            <a:r>
              <a:rPr lang="en-US" b="1" dirty="0" smtClean="0"/>
              <a:t>Long tracts</a:t>
            </a:r>
          </a:p>
          <a:p>
            <a:pPr>
              <a:buNone/>
            </a:pPr>
            <a:r>
              <a:rPr lang="en-US" dirty="0" smtClean="0"/>
              <a:t>Connects spinal cord with other parts of central</a:t>
            </a:r>
          </a:p>
          <a:p>
            <a:pPr>
              <a:buNone/>
            </a:pPr>
            <a:r>
              <a:rPr lang="en-US" dirty="0" smtClean="0"/>
              <a:t> nervous system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Spinal cord-Ascending Tracts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41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65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White</a:t>
                      </a:r>
                      <a:r>
                        <a:rPr lang="en-US" sz="2400" baseline="0" dirty="0" smtClean="0"/>
                        <a:t> column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Tract</a:t>
                      </a:r>
                      <a:endParaRPr lang="en-US" sz="2400" dirty="0"/>
                    </a:p>
                  </a:txBody>
                  <a:tcPr/>
                </a:tc>
              </a:tr>
              <a:tr h="46655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Anterior White column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Anterior spinothalamic</a:t>
                      </a:r>
                      <a:r>
                        <a:rPr lang="en-US" sz="2400" b="1" baseline="0" dirty="0" smtClean="0"/>
                        <a:t> tract</a:t>
                      </a:r>
                      <a:endParaRPr lang="en-US" sz="2400" b="1" dirty="0"/>
                    </a:p>
                  </a:txBody>
                  <a:tcPr/>
                </a:tc>
              </a:tr>
              <a:tr h="306763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Lateral white column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Lateral spino</a:t>
                      </a:r>
                      <a:r>
                        <a:rPr lang="en-US" sz="2400" b="1" baseline="0" dirty="0" smtClean="0"/>
                        <a:t>thalamic tract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Ventral </a:t>
                      </a:r>
                      <a:r>
                        <a:rPr lang="en-US" sz="2400" b="1" baseline="0" dirty="0" err="1" smtClean="0"/>
                        <a:t>spinocerebellar</a:t>
                      </a:r>
                      <a:r>
                        <a:rPr lang="en-US" sz="2400" b="1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Dorsal </a:t>
                      </a:r>
                      <a:r>
                        <a:rPr lang="en-US" sz="2400" b="1" baseline="0" dirty="0" err="1" smtClean="0"/>
                        <a:t>spinocerebellar</a:t>
                      </a:r>
                      <a:endParaRPr lang="en-US" sz="2400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0" baseline="0" dirty="0" smtClean="0"/>
                        <a:t>Spinotectal tract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0" baseline="0" dirty="0" smtClean="0"/>
                        <a:t>Fasciculus </a:t>
                      </a:r>
                      <a:r>
                        <a:rPr lang="en-US" sz="2400" b="0" baseline="0" dirty="0" err="1" smtClean="0"/>
                        <a:t>dorsolateralis</a:t>
                      </a:r>
                      <a:endParaRPr lang="en-US" sz="2400" b="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0" baseline="0" dirty="0" err="1" smtClean="0"/>
                        <a:t>Spinoreticular</a:t>
                      </a:r>
                      <a:r>
                        <a:rPr lang="en-US" sz="2400" b="0" baseline="0" dirty="0" smtClean="0"/>
                        <a:t>  tract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0" baseline="0" dirty="0" smtClean="0"/>
                        <a:t>Spino-</a:t>
                      </a:r>
                      <a:r>
                        <a:rPr lang="en-US" sz="2400" b="0" baseline="0" dirty="0" err="1" smtClean="0"/>
                        <a:t>olivary</a:t>
                      </a:r>
                      <a:r>
                        <a:rPr lang="en-US" sz="2400" b="0" baseline="0" dirty="0" smtClean="0"/>
                        <a:t> tract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0" baseline="0" dirty="0" err="1" smtClean="0"/>
                        <a:t>Spinovestibular</a:t>
                      </a:r>
                      <a:r>
                        <a:rPr lang="en-US" sz="2400" b="0" baseline="0" dirty="0" smtClean="0"/>
                        <a:t> tract</a:t>
                      </a:r>
                      <a:endParaRPr lang="en-US" sz="2400" b="0" dirty="0"/>
                    </a:p>
                  </a:txBody>
                  <a:tcPr/>
                </a:tc>
              </a:tr>
              <a:tr h="14094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Posterior white column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Fasciculus </a:t>
                      </a:r>
                      <a:r>
                        <a:rPr lang="en-US" sz="2400" b="1" dirty="0" err="1" smtClean="0"/>
                        <a:t>gracilis</a:t>
                      </a:r>
                      <a:endParaRPr lang="en-US" sz="24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err="1" smtClean="0"/>
                        <a:t>Fasciciculus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cuneatus</a:t>
                      </a:r>
                      <a:endParaRPr lang="en-US" sz="24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0" dirty="0" smtClean="0"/>
                        <a:t>Comma</a:t>
                      </a:r>
                      <a:r>
                        <a:rPr lang="en-US" sz="2400" b="0" baseline="0" dirty="0" smtClean="0"/>
                        <a:t> tract of </a:t>
                      </a:r>
                      <a:r>
                        <a:rPr lang="en-US" sz="2400" b="0" baseline="0" dirty="0" err="1" smtClean="0"/>
                        <a:t>schultze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Tracts of spinal cord</a:t>
            </a:r>
            <a:endParaRPr lang="en-US" b="1" dirty="0"/>
          </a:p>
        </p:txBody>
      </p:sp>
      <p:pic>
        <p:nvPicPr>
          <p:cNvPr id="4" name="Content Placeholder 3" descr="1200px-Spinal_cord_tracts_-_English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39" y="1371600"/>
            <a:ext cx="8623361" cy="4770626"/>
          </a:xfrm>
        </p:spPr>
      </p:pic>
      <p:sp>
        <p:nvSpPr>
          <p:cNvPr id="5" name="Rectangle 4"/>
          <p:cNvSpPr/>
          <p:nvPr/>
        </p:nvSpPr>
        <p:spPr>
          <a:xfrm>
            <a:off x="2590800" y="621166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https://en.wikipedia.org/wiki/Lateral_corticospinal_tract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Tracts of spinal 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b="1" dirty="0" smtClean="0">
                <a:latin typeface="Arial Black" pitchFamily="34" charset="0"/>
              </a:rPr>
              <a:t>Every tract should be studied under the</a:t>
            </a:r>
          </a:p>
          <a:p>
            <a:pPr>
              <a:buNone/>
            </a:pPr>
            <a:r>
              <a:rPr lang="en-US" sz="11200" b="1" dirty="0" smtClean="0">
                <a:latin typeface="Arial Black" pitchFamily="34" charset="0"/>
              </a:rPr>
              <a:t>following headings 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1200" b="1" dirty="0" smtClean="0"/>
              <a:t>Origin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1200" b="1" dirty="0" smtClean="0"/>
              <a:t>Course:  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en-US" sz="11200" dirty="0" smtClean="0"/>
              <a:t>       </a:t>
            </a:r>
            <a:r>
              <a:rPr lang="en-US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en-US" sz="1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first order neuron 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en-US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b. </a:t>
            </a:r>
            <a:r>
              <a:rPr lang="en-US" sz="1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second order neuron 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en-US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c.</a:t>
            </a:r>
            <a:r>
              <a:rPr lang="en-US" sz="1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third order neuron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en-US" sz="11200" b="1" dirty="0" smtClean="0"/>
              <a:t>3.   Termination</a:t>
            </a:r>
          </a:p>
          <a:p>
            <a:pPr marL="514350" indent="-514350">
              <a:lnSpc>
                <a:spcPct val="120000"/>
              </a:lnSpc>
              <a:buAutoNum type="arabicPeriod" startAt="4"/>
            </a:pPr>
            <a:r>
              <a:rPr lang="en-US" sz="11200" b="1" dirty="0" smtClean="0"/>
              <a:t>Function </a:t>
            </a:r>
          </a:p>
          <a:p>
            <a:pPr marL="514350" indent="-514350">
              <a:lnSpc>
                <a:spcPct val="120000"/>
              </a:lnSpc>
              <a:buAutoNum type="arabicPeriod" startAt="4"/>
            </a:pPr>
            <a:r>
              <a:rPr lang="en-US" sz="11200" b="1" dirty="0" smtClean="0"/>
              <a:t>Effect of lesion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en-US" sz="7500" dirty="0" smtClean="0"/>
          </a:p>
          <a:p>
            <a:pPr>
              <a:lnSpc>
                <a:spcPct val="120000"/>
              </a:lnSpc>
              <a:buNone/>
            </a:pPr>
            <a:r>
              <a:rPr lang="en-US" sz="7500" dirty="0" smtClean="0"/>
              <a:t>      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Ascending Tracts of spinal 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Ascending tracts </a:t>
            </a:r>
            <a:r>
              <a:rPr lang="en-US" dirty="0" smtClean="0"/>
              <a:t>carry impulses of various </a:t>
            </a:r>
          </a:p>
          <a:p>
            <a:pPr>
              <a:buNone/>
            </a:pPr>
            <a:r>
              <a:rPr lang="en-US" b="1" dirty="0" smtClean="0"/>
              <a:t>sensations</a:t>
            </a:r>
            <a:r>
              <a:rPr lang="en-US" dirty="0" smtClean="0"/>
              <a:t> to the brain</a:t>
            </a:r>
          </a:p>
          <a:p>
            <a:pPr>
              <a:buNone/>
            </a:pPr>
            <a:r>
              <a:rPr lang="en-US" dirty="0" smtClean="0"/>
              <a:t>Pathway of each sensation has 2or 3 groups of</a:t>
            </a:r>
          </a:p>
          <a:p>
            <a:pPr>
              <a:buNone/>
            </a:pPr>
            <a:r>
              <a:rPr lang="en-US" dirty="0" smtClean="0"/>
              <a:t>neuron</a:t>
            </a:r>
          </a:p>
          <a:p>
            <a:pPr>
              <a:buNone/>
            </a:pPr>
            <a:r>
              <a:rPr lang="en-US" b="1" dirty="0" smtClean="0"/>
              <a:t>First order neurons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Location: C</a:t>
            </a:r>
            <a:r>
              <a:rPr lang="en-US" dirty="0" smtClean="0"/>
              <a:t>ell body in </a:t>
            </a:r>
            <a:r>
              <a:rPr lang="en-US" dirty="0" err="1" smtClean="0"/>
              <a:t>post.nerve</a:t>
            </a:r>
            <a:r>
              <a:rPr lang="en-US" dirty="0" smtClean="0"/>
              <a:t> root ganglion</a:t>
            </a:r>
          </a:p>
          <a:p>
            <a:pPr>
              <a:buNone/>
            </a:pPr>
            <a:r>
              <a:rPr lang="en-US" dirty="0" smtClean="0"/>
              <a:t>                   Peripheral process connects receptors</a:t>
            </a:r>
          </a:p>
          <a:p>
            <a:pPr>
              <a:buNone/>
            </a:pPr>
            <a:r>
              <a:rPr lang="en-US" dirty="0" smtClean="0"/>
              <a:t>                   Central process enters spinal cord</a:t>
            </a:r>
          </a:p>
          <a:p>
            <a:pPr>
              <a:buNone/>
            </a:pPr>
            <a:r>
              <a:rPr lang="en-US" dirty="0" smtClean="0"/>
              <a:t> Carry sensation from receptors to </a:t>
            </a:r>
            <a:r>
              <a:rPr lang="en-US" dirty="0" err="1" smtClean="0"/>
              <a:t>post.grey</a:t>
            </a:r>
            <a:r>
              <a:rPr lang="en-US" dirty="0" smtClean="0"/>
              <a:t> horn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Ascending Tracts of spinal 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Second order neurons</a:t>
            </a:r>
          </a:p>
          <a:p>
            <a:pPr>
              <a:buNone/>
            </a:pPr>
            <a:r>
              <a:rPr lang="en-US" b="1" dirty="0" smtClean="0"/>
              <a:t>Location</a:t>
            </a:r>
            <a:r>
              <a:rPr lang="en-US" dirty="0" smtClean="0"/>
              <a:t>: </a:t>
            </a:r>
            <a:r>
              <a:rPr lang="en-US" dirty="0" err="1" smtClean="0"/>
              <a:t>Post.grey</a:t>
            </a:r>
            <a:r>
              <a:rPr lang="en-US" dirty="0" smtClean="0"/>
              <a:t> horn</a:t>
            </a:r>
          </a:p>
          <a:p>
            <a:pPr>
              <a:buNone/>
            </a:pPr>
            <a:r>
              <a:rPr lang="en-US" dirty="0" smtClean="0"/>
              <a:t>Forms the ascending tracts except post column</a:t>
            </a:r>
          </a:p>
          <a:p>
            <a:pPr>
              <a:buNone/>
            </a:pPr>
            <a:r>
              <a:rPr lang="en-US" dirty="0" smtClean="0"/>
              <a:t>tracts</a:t>
            </a:r>
          </a:p>
          <a:p>
            <a:pPr>
              <a:buNone/>
            </a:pPr>
            <a:r>
              <a:rPr lang="en-US" dirty="0" smtClean="0"/>
              <a:t>Carry sensation from spinal cord to </a:t>
            </a:r>
            <a:r>
              <a:rPr lang="en-US" dirty="0" err="1" smtClean="0"/>
              <a:t>subcortical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areas</a:t>
            </a:r>
          </a:p>
          <a:p>
            <a:pPr>
              <a:buNone/>
            </a:pPr>
            <a:r>
              <a:rPr lang="en-US" b="1" dirty="0" smtClean="0"/>
              <a:t>Third order neurons</a:t>
            </a:r>
          </a:p>
          <a:p>
            <a:pPr>
              <a:buNone/>
            </a:pPr>
            <a:r>
              <a:rPr lang="en-US" b="1" dirty="0" err="1" smtClean="0"/>
              <a:t>Location</a:t>
            </a:r>
            <a:r>
              <a:rPr lang="en-US" dirty="0" err="1" smtClean="0"/>
              <a:t>:Neurons</a:t>
            </a:r>
            <a:r>
              <a:rPr lang="en-US" dirty="0" smtClean="0"/>
              <a:t> in </a:t>
            </a:r>
            <a:r>
              <a:rPr lang="en-US" dirty="0" err="1" smtClean="0"/>
              <a:t>subcortical</a:t>
            </a:r>
            <a:r>
              <a:rPr lang="en-US" dirty="0" smtClean="0"/>
              <a:t> areas</a:t>
            </a:r>
          </a:p>
          <a:p>
            <a:pPr>
              <a:buNone/>
            </a:pPr>
            <a:r>
              <a:rPr lang="en-US" dirty="0" smtClean="0"/>
              <a:t>Carry sensations from </a:t>
            </a:r>
            <a:r>
              <a:rPr lang="en-US" dirty="0" err="1" smtClean="0"/>
              <a:t>subcortical</a:t>
            </a:r>
            <a:r>
              <a:rPr lang="en-US" dirty="0" smtClean="0"/>
              <a:t> areas to</a:t>
            </a:r>
          </a:p>
          <a:p>
            <a:pPr>
              <a:buNone/>
            </a:pPr>
            <a:r>
              <a:rPr lang="en-US" dirty="0" smtClean="0"/>
              <a:t>cerebral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Ascending Tracts of spinal cord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81406"/>
            <a:ext cx="3962400" cy="537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Spinal 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 smtClean="0"/>
              <a:t>Situation:</a:t>
            </a:r>
          </a:p>
          <a:p>
            <a:pPr>
              <a:lnSpc>
                <a:spcPct val="150000"/>
              </a:lnSpc>
            </a:pPr>
            <a:r>
              <a:rPr lang="en-US" sz="3900" dirty="0" smtClean="0"/>
              <a:t>Loosely in vertebral canal</a:t>
            </a:r>
          </a:p>
          <a:p>
            <a:pPr>
              <a:lnSpc>
                <a:spcPct val="150000"/>
              </a:lnSpc>
            </a:pPr>
            <a:r>
              <a:rPr lang="en-US" sz="3900" dirty="0" smtClean="0"/>
              <a:t>Extends from </a:t>
            </a:r>
            <a:r>
              <a:rPr lang="en-US" sz="3900" b="1" dirty="0" smtClean="0"/>
              <a:t>foramen magnum </a:t>
            </a:r>
            <a:r>
              <a:rPr lang="en-US" sz="3900" dirty="0" smtClean="0"/>
              <a:t>where it is continuous with medulla oblongata above and up to </a:t>
            </a:r>
            <a:r>
              <a:rPr lang="en-US" sz="3900" b="1" dirty="0" smtClean="0"/>
              <a:t>lower border of first lumbar vertebra</a:t>
            </a:r>
            <a:r>
              <a:rPr lang="en-US" sz="3900" dirty="0" smtClean="0"/>
              <a:t> below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183" y="381000"/>
            <a:ext cx="8475475" cy="631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76600" y="6642556"/>
            <a:ext cx="18421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https://slideplayer.com/slide/4637418/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Ascending tracts of spinal cord</a:t>
            </a:r>
            <a:endParaRPr lang="en-US" dirty="0"/>
          </a:p>
        </p:txBody>
      </p:sp>
      <p:pic>
        <p:nvPicPr>
          <p:cNvPr id="4" name="Content Placeholder 3" descr="Sensory-Tracts-Within-the-Spinal-Co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123" y="1085352"/>
            <a:ext cx="8137286" cy="5391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Anterior and Lateral Spinothalamic tract</a:t>
            </a:r>
            <a:endParaRPr lang="en-US" sz="3600" dirty="0"/>
          </a:p>
        </p:txBody>
      </p:sp>
      <p:pic>
        <p:nvPicPr>
          <p:cNvPr id="4" name="Content Placeholder 3" descr="588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906417"/>
            <a:ext cx="3733800" cy="5795256"/>
          </a:xfrm>
        </p:spPr>
      </p:pic>
      <p:sp>
        <p:nvSpPr>
          <p:cNvPr id="6" name="Rectangle 5"/>
          <p:cNvSpPr/>
          <p:nvPr/>
        </p:nvSpPr>
        <p:spPr>
          <a:xfrm>
            <a:off x="24384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https://www.jaypeedigital.com/book/9789385999468/chapter/ch94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Anterior spinothalamic tract(AST OR VST)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Carries sensation of </a:t>
            </a:r>
            <a:r>
              <a:rPr lang="en-US" b="1" dirty="0" smtClean="0"/>
              <a:t>crude touch </a:t>
            </a:r>
          </a:p>
          <a:p>
            <a:pPr algn="just"/>
            <a:r>
              <a:rPr lang="en-US" b="1" u="sng" dirty="0" smtClean="0"/>
              <a:t>Origin: </a:t>
            </a:r>
            <a:r>
              <a:rPr lang="en-US" dirty="0" smtClean="0"/>
              <a:t>from axons of 1</a:t>
            </a:r>
            <a:r>
              <a:rPr lang="en-US" baseline="30000" dirty="0" smtClean="0"/>
              <a:t>st</a:t>
            </a:r>
            <a:r>
              <a:rPr lang="en-US" dirty="0" smtClean="0"/>
              <a:t> order neurons in posterior root ganglia </a:t>
            </a:r>
          </a:p>
          <a:p>
            <a:pPr algn="just"/>
            <a:r>
              <a:rPr lang="en-US" b="1" u="sng" dirty="0" smtClean="0"/>
              <a:t>Situation: </a:t>
            </a:r>
            <a:r>
              <a:rPr lang="en-US" dirty="0" smtClean="0"/>
              <a:t>in anterior white </a:t>
            </a:r>
            <a:r>
              <a:rPr lang="en-US" dirty="0" err="1" smtClean="0"/>
              <a:t>funiculus</a:t>
            </a:r>
            <a:r>
              <a:rPr lang="en-US" dirty="0" smtClean="0"/>
              <a:t> </a:t>
            </a:r>
          </a:p>
          <a:p>
            <a:pPr algn="just"/>
            <a:r>
              <a:rPr lang="en-US" b="1" u="sng" dirty="0" smtClean="0"/>
              <a:t>Course: 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F</a:t>
            </a:r>
            <a:r>
              <a:rPr lang="en-US" b="1" dirty="0" smtClean="0"/>
              <a:t>irst order neurons</a:t>
            </a:r>
            <a:r>
              <a:rPr lang="en-US" dirty="0" smtClean="0"/>
              <a:t> terminate in </a:t>
            </a:r>
            <a:r>
              <a:rPr lang="en-US" b="1" dirty="0" smtClean="0"/>
              <a:t>chief sensory nucleus </a:t>
            </a:r>
            <a:r>
              <a:rPr lang="en-US" dirty="0" smtClean="0"/>
              <a:t>of posterior gray horn cells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Second order neurons </a:t>
            </a:r>
            <a:r>
              <a:rPr lang="en-US" dirty="0" smtClean="0"/>
              <a:t>arise from here </a:t>
            </a:r>
            <a:r>
              <a:rPr lang="en-US" b="1" dirty="0" smtClean="0"/>
              <a:t>crosses</a:t>
            </a:r>
            <a:r>
              <a:rPr lang="en-US" dirty="0" smtClean="0"/>
              <a:t> to the opposite side in the anterior </a:t>
            </a:r>
            <a:r>
              <a:rPr lang="en-US" dirty="0" err="1" smtClean="0"/>
              <a:t>commissure</a:t>
            </a:r>
            <a:r>
              <a:rPr lang="en-US" dirty="0" smtClean="0"/>
              <a:t>, and ascend in the anterior white column of spinal cord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Anterior spinothalamic tract(AST OR VST)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On entering the medulla , it moves medially and along with lateral spinothalamic tract forms </a:t>
            </a:r>
            <a:r>
              <a:rPr lang="en-US" b="1" dirty="0" smtClean="0"/>
              <a:t>the spinal </a:t>
            </a:r>
            <a:r>
              <a:rPr lang="en-US" b="1" dirty="0" err="1" smtClean="0"/>
              <a:t>lemniscus</a:t>
            </a:r>
            <a:r>
              <a:rPr lang="en-US" b="1" dirty="0" smtClean="0"/>
              <a:t> </a:t>
            </a:r>
            <a:r>
              <a:rPr lang="en-US" dirty="0" smtClean="0"/>
              <a:t>and terminates in ventral </a:t>
            </a:r>
            <a:r>
              <a:rPr lang="en-US" dirty="0" err="1" smtClean="0"/>
              <a:t>postrolateral</a:t>
            </a:r>
            <a:r>
              <a:rPr lang="en-US" dirty="0" smtClean="0"/>
              <a:t> nucleus(VPN) of thalamus </a:t>
            </a:r>
          </a:p>
          <a:p>
            <a:pPr algn="just"/>
            <a:r>
              <a:rPr lang="en-US" b="1" u="sng" dirty="0" smtClean="0"/>
              <a:t>Termination: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order neurons </a:t>
            </a:r>
            <a:r>
              <a:rPr lang="en-US" dirty="0" smtClean="0"/>
              <a:t>arise from VPLN of thalamus ,forms </a:t>
            </a:r>
            <a:r>
              <a:rPr lang="en-US" dirty="0" err="1" smtClean="0"/>
              <a:t>thalamocortical</a:t>
            </a:r>
            <a:r>
              <a:rPr lang="en-US" dirty="0" smtClean="0"/>
              <a:t> projection, passes through posterior limb of internal capsule and corona </a:t>
            </a:r>
            <a:r>
              <a:rPr lang="en-US" dirty="0" err="1" smtClean="0"/>
              <a:t>radiata</a:t>
            </a:r>
            <a:r>
              <a:rPr lang="en-US" dirty="0" smtClean="0"/>
              <a:t> and terminates in the sensory area(</a:t>
            </a:r>
            <a:r>
              <a:rPr lang="en-US" dirty="0" err="1" smtClean="0"/>
              <a:t>somesthetic</a:t>
            </a:r>
            <a:r>
              <a:rPr lang="en-US" dirty="0" smtClean="0"/>
              <a:t> area I &amp; II) of cerebral cortex </a:t>
            </a:r>
          </a:p>
          <a:p>
            <a:pPr algn="just"/>
            <a:r>
              <a:rPr lang="en-US" b="1" u="sng" dirty="0" smtClean="0"/>
              <a:t>Function 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Carries impulses of crude touch(</a:t>
            </a:r>
            <a:r>
              <a:rPr lang="en-US" dirty="0" err="1" smtClean="0"/>
              <a:t>protopathic</a:t>
            </a:r>
            <a:r>
              <a:rPr lang="en-US" dirty="0" smtClean="0"/>
              <a:t> ) sensation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Anterior spinothalamic tract(AST OR VST)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>
              <a:buNone/>
            </a:pPr>
            <a:r>
              <a:rPr lang="en-US" b="1" u="sng" dirty="0" smtClean="0"/>
              <a:t>Effect of lesion: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u="sng" dirty="0" smtClean="0"/>
              <a:t>Unilateral</a:t>
            </a:r>
            <a:r>
              <a:rPr lang="en-US" u="sng" dirty="0" smtClean="0"/>
              <a:t>-</a:t>
            </a:r>
            <a:r>
              <a:rPr lang="en-US" dirty="0" smtClean="0"/>
              <a:t>causes loss of crude touch sensation in the opposite side below the level of lesion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u="sng" dirty="0" smtClean="0"/>
              <a:t>Bilateral-</a:t>
            </a:r>
            <a:r>
              <a:rPr lang="en-US" dirty="0" smtClean="0"/>
              <a:t>leads to loss of crude touch sensation on both sides below the level of lesion</a:t>
            </a:r>
            <a:endParaRPr lang="en-US" b="1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Lateral spinothalamic 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Carries sensation of </a:t>
            </a:r>
            <a:r>
              <a:rPr lang="en-US" b="1" dirty="0" smtClean="0"/>
              <a:t>pain and temperature sensation</a:t>
            </a:r>
          </a:p>
          <a:p>
            <a:pPr algn="just"/>
            <a:r>
              <a:rPr lang="en-US" b="1" u="sng" dirty="0" smtClean="0"/>
              <a:t>Origin: </a:t>
            </a:r>
            <a:r>
              <a:rPr lang="en-US" dirty="0" smtClean="0"/>
              <a:t>from axons of 1</a:t>
            </a:r>
            <a:r>
              <a:rPr lang="en-US" baseline="30000" dirty="0" smtClean="0"/>
              <a:t>st</a:t>
            </a:r>
            <a:r>
              <a:rPr lang="en-US" dirty="0" smtClean="0"/>
              <a:t> order neurons in posterior root ganglia </a:t>
            </a:r>
          </a:p>
          <a:p>
            <a:pPr algn="just"/>
            <a:r>
              <a:rPr lang="en-US" b="1" u="sng" dirty="0" smtClean="0"/>
              <a:t>Situation: </a:t>
            </a:r>
            <a:r>
              <a:rPr lang="en-US" dirty="0" smtClean="0"/>
              <a:t>in lateral white </a:t>
            </a:r>
            <a:r>
              <a:rPr lang="en-US" dirty="0" err="1" smtClean="0"/>
              <a:t>funiculus</a:t>
            </a:r>
            <a:r>
              <a:rPr lang="en-US" dirty="0" smtClean="0"/>
              <a:t> </a:t>
            </a:r>
          </a:p>
          <a:p>
            <a:pPr algn="just"/>
            <a:r>
              <a:rPr lang="en-US" b="1" u="sng" dirty="0" smtClean="0"/>
              <a:t>Course: 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F</a:t>
            </a:r>
            <a:r>
              <a:rPr lang="en-US" b="1" dirty="0" smtClean="0"/>
              <a:t>irst order neurons</a:t>
            </a:r>
            <a:r>
              <a:rPr lang="en-US" dirty="0" smtClean="0"/>
              <a:t> terminate in </a:t>
            </a:r>
            <a:r>
              <a:rPr lang="en-US" b="1" dirty="0" smtClean="0"/>
              <a:t>marginal </a:t>
            </a:r>
            <a:r>
              <a:rPr lang="en-US" b="1" dirty="0" err="1" smtClean="0"/>
              <a:t>nuceus</a:t>
            </a:r>
            <a:r>
              <a:rPr lang="en-US" b="1" dirty="0" smtClean="0"/>
              <a:t> and </a:t>
            </a:r>
            <a:r>
              <a:rPr lang="en-US" b="1" dirty="0" err="1" smtClean="0"/>
              <a:t>substantia</a:t>
            </a:r>
            <a:r>
              <a:rPr lang="en-US" b="1" dirty="0" smtClean="0"/>
              <a:t> </a:t>
            </a:r>
            <a:r>
              <a:rPr lang="en-US" b="1" dirty="0" err="1" smtClean="0"/>
              <a:t>gelatinoss</a:t>
            </a:r>
            <a:r>
              <a:rPr lang="en-US" b="1" dirty="0" smtClean="0"/>
              <a:t> of Rolando </a:t>
            </a:r>
            <a:r>
              <a:rPr lang="en-US" dirty="0" smtClean="0"/>
              <a:t>of posterior gray horn cells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Second order neurons </a:t>
            </a:r>
            <a:r>
              <a:rPr lang="en-US" dirty="0" smtClean="0"/>
              <a:t>arise from here </a:t>
            </a:r>
            <a:r>
              <a:rPr lang="en-US" b="1" dirty="0" smtClean="0"/>
              <a:t>crosses</a:t>
            </a:r>
            <a:r>
              <a:rPr lang="en-US" dirty="0" smtClean="0"/>
              <a:t> to the opposite side in the anterior </a:t>
            </a:r>
            <a:r>
              <a:rPr lang="en-US" dirty="0" err="1" smtClean="0"/>
              <a:t>commissure</a:t>
            </a:r>
            <a:r>
              <a:rPr lang="en-US" dirty="0" smtClean="0"/>
              <a:t>, and ascend in the </a:t>
            </a:r>
            <a:r>
              <a:rPr lang="en-US" b="1" dirty="0" smtClean="0"/>
              <a:t>lateral white colum</a:t>
            </a:r>
            <a:r>
              <a:rPr lang="en-US" dirty="0" smtClean="0"/>
              <a:t>n of spinal cord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Lateral spinothalamic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On entering the medulla , it moves medially and along with anterior spinothalamic tract forms </a:t>
            </a:r>
            <a:r>
              <a:rPr lang="en-US" b="1" dirty="0" smtClean="0"/>
              <a:t>the spinal </a:t>
            </a:r>
            <a:r>
              <a:rPr lang="en-US" b="1" dirty="0" err="1" smtClean="0"/>
              <a:t>lemniscus</a:t>
            </a:r>
            <a:r>
              <a:rPr lang="en-US" b="1" dirty="0" smtClean="0"/>
              <a:t> </a:t>
            </a:r>
            <a:r>
              <a:rPr lang="en-US" dirty="0" smtClean="0"/>
              <a:t>and terminates in ventral </a:t>
            </a:r>
            <a:r>
              <a:rPr lang="en-US" dirty="0" err="1" smtClean="0"/>
              <a:t>postrolateral</a:t>
            </a:r>
            <a:r>
              <a:rPr lang="en-US" dirty="0" smtClean="0"/>
              <a:t> nucleus(VPN) of thalamus </a:t>
            </a:r>
          </a:p>
          <a:p>
            <a:pPr algn="just"/>
            <a:r>
              <a:rPr lang="en-US" b="1" u="sng" dirty="0" smtClean="0"/>
              <a:t>Termination: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order neurons </a:t>
            </a:r>
            <a:r>
              <a:rPr lang="en-US" dirty="0" smtClean="0"/>
              <a:t>arise from VPLN of thalamus ,forms </a:t>
            </a:r>
            <a:r>
              <a:rPr lang="en-US" dirty="0" err="1" smtClean="0"/>
              <a:t>thalamocortical</a:t>
            </a:r>
            <a:r>
              <a:rPr lang="en-US" dirty="0" smtClean="0"/>
              <a:t> projection, passes through posterior limb of internal capsule and corona </a:t>
            </a:r>
            <a:r>
              <a:rPr lang="en-US" dirty="0" err="1" smtClean="0"/>
              <a:t>radiata</a:t>
            </a:r>
            <a:r>
              <a:rPr lang="en-US" dirty="0" smtClean="0"/>
              <a:t> and terminates in the sensory area(</a:t>
            </a:r>
            <a:r>
              <a:rPr lang="en-US" dirty="0" err="1" smtClean="0"/>
              <a:t>somesthetic</a:t>
            </a:r>
            <a:r>
              <a:rPr lang="en-US" dirty="0" smtClean="0"/>
              <a:t> area I &amp; II) of cerebral cortex </a:t>
            </a:r>
          </a:p>
          <a:p>
            <a:pPr algn="just"/>
            <a:r>
              <a:rPr lang="en-US" b="1" u="sng" dirty="0" smtClean="0"/>
              <a:t>Function 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Carries impulses of pain and temperature sensation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Lateral spinothalamic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>
              <a:buNone/>
            </a:pPr>
            <a:r>
              <a:rPr lang="en-US" b="1" u="sng" dirty="0" smtClean="0"/>
              <a:t>Effect of lesion: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u="sng" dirty="0" smtClean="0"/>
              <a:t>unilateral</a:t>
            </a:r>
            <a:r>
              <a:rPr lang="en-US" u="sng" dirty="0" smtClean="0"/>
              <a:t>-</a:t>
            </a:r>
            <a:r>
              <a:rPr lang="en-US" dirty="0" smtClean="0"/>
              <a:t>causes </a:t>
            </a:r>
            <a:r>
              <a:rPr lang="en-US" b="1" dirty="0" smtClean="0"/>
              <a:t>loss o</a:t>
            </a:r>
            <a:r>
              <a:rPr lang="en-US" dirty="0" smtClean="0"/>
              <a:t>f </a:t>
            </a:r>
            <a:r>
              <a:rPr lang="en-US" b="1" dirty="0" smtClean="0"/>
              <a:t>pain and temperature sensation in the opposite side </a:t>
            </a:r>
            <a:r>
              <a:rPr lang="en-US" dirty="0" smtClean="0"/>
              <a:t>below the level of lesion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u="sng" dirty="0" smtClean="0"/>
              <a:t>Bilateral-</a:t>
            </a:r>
            <a:r>
              <a:rPr lang="en-US" dirty="0" smtClean="0"/>
              <a:t>leads to </a:t>
            </a:r>
            <a:r>
              <a:rPr lang="en-US" b="1" dirty="0" smtClean="0"/>
              <a:t>loss o</a:t>
            </a:r>
            <a:r>
              <a:rPr lang="en-US" dirty="0" smtClean="0"/>
              <a:t>f </a:t>
            </a:r>
            <a:r>
              <a:rPr lang="en-US" b="1" dirty="0" smtClean="0"/>
              <a:t>pain and temperature sensation</a:t>
            </a:r>
            <a:r>
              <a:rPr lang="en-US" dirty="0" smtClean="0"/>
              <a:t> on both sides below the level of lesion</a:t>
            </a:r>
            <a:endParaRPr lang="en-US" b="1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>
            <a:normAutofit fontScale="90000"/>
          </a:bodyPr>
          <a:lstStyle/>
          <a:p>
            <a:r>
              <a:rPr lang="en-US" sz="3400" b="1" dirty="0" err="1" smtClean="0"/>
              <a:t>Spinocerebellar</a:t>
            </a:r>
            <a:r>
              <a:rPr lang="en-US" sz="3400" b="1" dirty="0" smtClean="0"/>
              <a:t> tracts-Gower’s and </a:t>
            </a:r>
            <a:r>
              <a:rPr lang="en-US" sz="3400" b="1" dirty="0" err="1" smtClean="0"/>
              <a:t>Flechsig</a:t>
            </a:r>
            <a:r>
              <a:rPr lang="en-US" sz="3400" b="1" dirty="0" smtClean="0"/>
              <a:t> tract</a:t>
            </a:r>
            <a:endParaRPr lang="en-US" sz="3400" b="1" dirty="0"/>
          </a:p>
        </p:txBody>
      </p:sp>
      <p:pic>
        <p:nvPicPr>
          <p:cNvPr id="5" name="Content Placeholder 4" descr="image2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420" y="914400"/>
            <a:ext cx="7416380" cy="5938577"/>
          </a:xfrm>
        </p:spPr>
      </p:pic>
      <p:sp>
        <p:nvSpPr>
          <p:cNvPr id="6" name="Rectangle 5"/>
          <p:cNvSpPr/>
          <p:nvPr/>
        </p:nvSpPr>
        <p:spPr>
          <a:xfrm>
            <a:off x="914400" y="6488668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https://doctorlib.info/anatomy/textbook-clinical-neuroanatomy/17.htm</a:t>
            </a:r>
            <a:r>
              <a:rPr lang="en-US" dirty="0" smtClean="0">
                <a:hlinkClick r:id="rId3"/>
              </a:rPr>
              <a:t>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Spinal cord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Coverings of spinal cord- </a:t>
            </a:r>
            <a:r>
              <a:rPr lang="en-US" b="1" dirty="0" err="1" smtClean="0"/>
              <a:t>Meninges</a:t>
            </a:r>
            <a:endParaRPr lang="en-US" b="1" dirty="0" smtClean="0"/>
          </a:p>
          <a:p>
            <a:r>
              <a:rPr lang="en-US" dirty="0" err="1" smtClean="0"/>
              <a:t>Duramater</a:t>
            </a:r>
            <a:endParaRPr lang="en-US" dirty="0" smtClean="0"/>
          </a:p>
          <a:p>
            <a:r>
              <a:rPr lang="en-US" dirty="0" err="1" smtClean="0"/>
              <a:t>Piamater</a:t>
            </a:r>
            <a:endParaRPr lang="en-US" dirty="0" smtClean="0"/>
          </a:p>
          <a:p>
            <a:r>
              <a:rPr lang="en-US" dirty="0" err="1" smtClean="0"/>
              <a:t>Arachnoid</a:t>
            </a:r>
            <a:r>
              <a:rPr lang="en-US" dirty="0" smtClean="0"/>
              <a:t> mater</a:t>
            </a:r>
          </a:p>
          <a:p>
            <a:pPr>
              <a:buNone/>
            </a:pPr>
            <a:r>
              <a:rPr lang="en-US" dirty="0" smtClean="0"/>
              <a:t>Protects and nourish the nervous tissue</a:t>
            </a:r>
          </a:p>
          <a:p>
            <a:pPr>
              <a:buNone/>
            </a:pPr>
            <a:r>
              <a:rPr lang="en-US" b="1" dirty="0" smtClean="0"/>
              <a:t>Length</a:t>
            </a:r>
          </a:p>
          <a:p>
            <a:pPr>
              <a:buNone/>
            </a:pPr>
            <a:r>
              <a:rPr lang="en-US" dirty="0" smtClean="0"/>
              <a:t>In</a:t>
            </a:r>
            <a:r>
              <a:rPr lang="en-US" b="1" dirty="0" smtClean="0"/>
              <a:t> </a:t>
            </a:r>
            <a:r>
              <a:rPr lang="en-US" dirty="0" smtClean="0"/>
              <a:t>males - 45cm</a:t>
            </a:r>
          </a:p>
          <a:p>
            <a:pPr>
              <a:buNone/>
            </a:pPr>
            <a:r>
              <a:rPr lang="en-US" dirty="0" smtClean="0"/>
              <a:t>In females - 43 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Cerebellum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0141" y="990600"/>
            <a:ext cx="5060695" cy="546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336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https://www.medfriendly.com/cerebellar-vermis.html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Ventral </a:t>
            </a:r>
            <a:r>
              <a:rPr lang="en-US" sz="3600" b="1" dirty="0" err="1" smtClean="0"/>
              <a:t>spinocerebellar</a:t>
            </a:r>
            <a:r>
              <a:rPr lang="en-US" sz="3600" b="1" dirty="0" smtClean="0"/>
              <a:t> tract or Gower’s tract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u="sng" dirty="0" smtClean="0"/>
              <a:t>Origin: </a:t>
            </a:r>
            <a:r>
              <a:rPr lang="en-US" dirty="0" smtClean="0"/>
              <a:t>from axons of 1</a:t>
            </a:r>
            <a:r>
              <a:rPr lang="en-US" baseline="30000" dirty="0" smtClean="0"/>
              <a:t>st</a:t>
            </a:r>
            <a:r>
              <a:rPr lang="en-US" dirty="0" smtClean="0"/>
              <a:t> order neurons in posterior root ganglia </a:t>
            </a:r>
          </a:p>
          <a:p>
            <a:pPr algn="just">
              <a:buNone/>
            </a:pPr>
            <a:r>
              <a:rPr lang="en-US" b="1" u="sng" dirty="0" smtClean="0"/>
              <a:t>Situation: </a:t>
            </a:r>
            <a:r>
              <a:rPr lang="en-US" dirty="0" smtClean="0"/>
              <a:t>in lateral white </a:t>
            </a:r>
            <a:r>
              <a:rPr lang="en-US" dirty="0" err="1" smtClean="0"/>
              <a:t>funiculus</a:t>
            </a: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b="1" u="sng" dirty="0" smtClean="0"/>
              <a:t>Course: 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F</a:t>
            </a:r>
            <a:r>
              <a:rPr lang="en-US" b="1" dirty="0" smtClean="0"/>
              <a:t>irst order neurons</a:t>
            </a:r>
            <a:r>
              <a:rPr lang="en-US" dirty="0" smtClean="0"/>
              <a:t> terminate in </a:t>
            </a:r>
            <a:r>
              <a:rPr lang="en-US" b="1" dirty="0" smtClean="0"/>
              <a:t>marginal </a:t>
            </a:r>
            <a:r>
              <a:rPr lang="en-US" b="1" dirty="0" err="1" smtClean="0"/>
              <a:t>nucelus</a:t>
            </a:r>
            <a:r>
              <a:rPr lang="en-US" dirty="0" smtClean="0"/>
              <a:t> of posterior gray horn cells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Second order neurons </a:t>
            </a:r>
            <a:r>
              <a:rPr lang="en-US" dirty="0" smtClean="0"/>
              <a:t>arise from here (majority of fibers) cross opposite side and reach lateral column of opposite side and ascend through spinal </a:t>
            </a:r>
            <a:r>
              <a:rPr lang="en-US" dirty="0" err="1" smtClean="0"/>
              <a:t>segments,medulla</a:t>
            </a:r>
            <a:r>
              <a:rPr lang="en-US" dirty="0" smtClean="0"/>
              <a:t> ,</a:t>
            </a:r>
            <a:r>
              <a:rPr lang="en-US" dirty="0" err="1" smtClean="0"/>
              <a:t>pons</a:t>
            </a:r>
            <a:r>
              <a:rPr lang="en-US" dirty="0" smtClean="0"/>
              <a:t> and midbrain and reach cerebellum through superior cerebellar peduncle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020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Ventral </a:t>
            </a:r>
            <a:r>
              <a:rPr lang="en-US" sz="3200" b="1" dirty="0" err="1" smtClean="0"/>
              <a:t>spinocerebellar</a:t>
            </a:r>
            <a:r>
              <a:rPr lang="en-US" sz="3200" b="1" dirty="0" smtClean="0"/>
              <a:t> tract or Gower’s tract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Termination</a:t>
            </a:r>
            <a:r>
              <a:rPr lang="en-US" u="sng" dirty="0" smtClean="0"/>
              <a:t>: </a:t>
            </a:r>
            <a:r>
              <a:rPr lang="en-US" b="1" dirty="0" smtClean="0"/>
              <a:t>Third order neuron from </a:t>
            </a:r>
            <a:r>
              <a:rPr lang="en-US" b="1" dirty="0" err="1" smtClean="0"/>
              <a:t>vermis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terminates in the anterior lobe of cerebellar</a:t>
            </a:r>
          </a:p>
          <a:p>
            <a:pPr>
              <a:buNone/>
            </a:pPr>
            <a:r>
              <a:rPr lang="en-US" dirty="0" smtClean="0"/>
              <a:t>Corte along with dorsal </a:t>
            </a:r>
            <a:r>
              <a:rPr lang="en-US" dirty="0" err="1" smtClean="0"/>
              <a:t>spinocerebellar</a:t>
            </a:r>
            <a:r>
              <a:rPr lang="en-US" dirty="0" smtClean="0"/>
              <a:t> tract</a:t>
            </a:r>
          </a:p>
          <a:p>
            <a:pPr>
              <a:buNone/>
            </a:pPr>
            <a:r>
              <a:rPr lang="en-US" b="1" u="sng" dirty="0" smtClean="0"/>
              <a:t>Function: </a:t>
            </a:r>
            <a:r>
              <a:rPr lang="en-US" dirty="0" smtClean="0"/>
              <a:t>Carries the impulses of </a:t>
            </a:r>
            <a:r>
              <a:rPr lang="en-US" dirty="0" err="1" smtClean="0"/>
              <a:t>subconcious</a:t>
            </a:r>
            <a:r>
              <a:rPr lang="en-US" dirty="0" smtClean="0"/>
              <a:t> kinesthetic sensation </a:t>
            </a:r>
          </a:p>
          <a:p>
            <a:pPr>
              <a:buNone/>
            </a:pPr>
            <a:r>
              <a:rPr lang="en-US" b="1" u="sng" dirty="0" smtClean="0"/>
              <a:t>Effect of lesion: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causes </a:t>
            </a:r>
            <a:r>
              <a:rPr lang="en-US" b="1" dirty="0" smtClean="0"/>
              <a:t>loss </a:t>
            </a:r>
            <a:r>
              <a:rPr lang="en-US" dirty="0" smtClean="0"/>
              <a:t>of </a:t>
            </a:r>
            <a:r>
              <a:rPr lang="en-US" dirty="0" err="1" smtClean="0"/>
              <a:t>subconcious</a:t>
            </a:r>
            <a:r>
              <a:rPr lang="en-US" dirty="0" smtClean="0"/>
              <a:t> kinesthetic sensation in the </a:t>
            </a:r>
            <a:r>
              <a:rPr lang="en-US" dirty="0" err="1" smtClean="0"/>
              <a:t>oppsite</a:t>
            </a:r>
            <a:r>
              <a:rPr lang="en-US" dirty="0" smtClean="0"/>
              <a:t> side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Dorsal </a:t>
            </a:r>
            <a:r>
              <a:rPr lang="en-US" sz="3200" b="1" dirty="0" err="1" smtClean="0"/>
              <a:t>spinocerebellar</a:t>
            </a:r>
            <a:r>
              <a:rPr lang="en-US" sz="3200" b="1" dirty="0" smtClean="0"/>
              <a:t> tract or </a:t>
            </a:r>
            <a:r>
              <a:rPr lang="en-US" sz="3200" b="1" dirty="0" err="1" smtClean="0"/>
              <a:t>Flechsig</a:t>
            </a:r>
            <a:r>
              <a:rPr lang="en-US" sz="3200" b="1" dirty="0" smtClean="0"/>
              <a:t> tract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u="sng" dirty="0" smtClean="0"/>
              <a:t>Origin: </a:t>
            </a:r>
            <a:r>
              <a:rPr lang="en-US" dirty="0" smtClean="0"/>
              <a:t>from axons of 1</a:t>
            </a:r>
            <a:r>
              <a:rPr lang="en-US" baseline="30000" dirty="0" smtClean="0"/>
              <a:t>st</a:t>
            </a:r>
            <a:r>
              <a:rPr lang="en-US" dirty="0" smtClean="0"/>
              <a:t> order neurons in posterior root ganglia </a:t>
            </a:r>
          </a:p>
          <a:p>
            <a:pPr algn="just">
              <a:buNone/>
            </a:pPr>
            <a:r>
              <a:rPr lang="en-US" b="1" u="sng" dirty="0" smtClean="0"/>
              <a:t>Situation: </a:t>
            </a:r>
            <a:r>
              <a:rPr lang="en-US" dirty="0" smtClean="0"/>
              <a:t>in lateral white </a:t>
            </a:r>
            <a:r>
              <a:rPr lang="en-US" dirty="0" err="1" smtClean="0"/>
              <a:t>funiculus</a:t>
            </a: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b="1" u="sng" dirty="0" smtClean="0"/>
              <a:t>Course: 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F</a:t>
            </a:r>
            <a:r>
              <a:rPr lang="en-US" b="1" dirty="0" smtClean="0"/>
              <a:t>irst order neurons</a:t>
            </a:r>
            <a:r>
              <a:rPr lang="en-US" dirty="0" smtClean="0"/>
              <a:t> terminate in </a:t>
            </a:r>
            <a:r>
              <a:rPr lang="en-US" b="1" dirty="0" smtClean="0"/>
              <a:t>dorsal nucleus of Clarke</a:t>
            </a:r>
            <a:r>
              <a:rPr lang="en-US" dirty="0" smtClean="0"/>
              <a:t> of posterior gray horn cells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Second order neurons </a:t>
            </a:r>
            <a:r>
              <a:rPr lang="en-US" dirty="0" smtClean="0"/>
              <a:t>arise from here (majority of fibers) reach </a:t>
            </a:r>
            <a:r>
              <a:rPr lang="en-US" b="1" dirty="0" smtClean="0"/>
              <a:t>lateral column of same side </a:t>
            </a:r>
            <a:r>
              <a:rPr lang="en-US" dirty="0" smtClean="0"/>
              <a:t>and ascend through spinal segments and reach </a:t>
            </a:r>
            <a:r>
              <a:rPr lang="en-US" b="1" dirty="0" smtClean="0"/>
              <a:t>medulla</a:t>
            </a:r>
            <a:r>
              <a:rPr lang="en-US" dirty="0" smtClean="0"/>
              <a:t>. From there the fibers reach </a:t>
            </a:r>
            <a:r>
              <a:rPr lang="en-US" b="1" dirty="0" smtClean="0"/>
              <a:t>cerebellum through inferior cerebellar peduncle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Dorsal </a:t>
            </a:r>
            <a:r>
              <a:rPr lang="en-US" sz="3400" b="1" dirty="0" err="1" smtClean="0"/>
              <a:t>spinocerebellar</a:t>
            </a:r>
            <a:r>
              <a:rPr lang="en-US" sz="3400" b="1" dirty="0" smtClean="0"/>
              <a:t> tract or </a:t>
            </a:r>
            <a:r>
              <a:rPr lang="en-US" sz="3400" b="1" dirty="0" err="1" smtClean="0"/>
              <a:t>Flechsig</a:t>
            </a:r>
            <a:r>
              <a:rPr lang="en-US" sz="3400" b="1" dirty="0" smtClean="0"/>
              <a:t> tract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983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Termination</a:t>
            </a:r>
            <a:r>
              <a:rPr lang="en-US" u="sng" dirty="0" smtClean="0"/>
              <a:t>: </a:t>
            </a:r>
            <a:r>
              <a:rPr lang="en-US" b="1" dirty="0" smtClean="0"/>
              <a:t>Third order neuron from </a:t>
            </a:r>
            <a:r>
              <a:rPr lang="en-US" b="1" dirty="0" err="1" smtClean="0"/>
              <a:t>vermis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terminates in the anterior and posterior lobes</a:t>
            </a:r>
          </a:p>
          <a:p>
            <a:pPr>
              <a:buNone/>
            </a:pPr>
            <a:r>
              <a:rPr lang="en-US" dirty="0" smtClean="0"/>
              <a:t>of cerebellar cortex along with ventral</a:t>
            </a:r>
          </a:p>
          <a:p>
            <a:pPr>
              <a:buNone/>
            </a:pPr>
            <a:r>
              <a:rPr lang="en-US" dirty="0" err="1" smtClean="0"/>
              <a:t>spinocerebellar</a:t>
            </a:r>
            <a:r>
              <a:rPr lang="en-US" dirty="0" smtClean="0"/>
              <a:t> tract</a:t>
            </a:r>
          </a:p>
          <a:p>
            <a:pPr>
              <a:buNone/>
            </a:pPr>
            <a:r>
              <a:rPr lang="en-US" b="1" u="sng" dirty="0" smtClean="0"/>
              <a:t>Function: </a:t>
            </a:r>
            <a:r>
              <a:rPr lang="en-US" dirty="0" smtClean="0"/>
              <a:t>Carries the impulses of </a:t>
            </a:r>
            <a:r>
              <a:rPr lang="en-US" b="1" dirty="0" err="1" smtClean="0"/>
              <a:t>subconcious</a:t>
            </a:r>
            <a:r>
              <a:rPr lang="en-US" b="1" dirty="0" smtClean="0"/>
              <a:t> kinesthetic sensation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b="1" u="sng" dirty="0" smtClean="0"/>
              <a:t>Effect of lesion: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causes </a:t>
            </a:r>
            <a:r>
              <a:rPr lang="en-US" b="1" dirty="0" smtClean="0"/>
              <a:t>loss of </a:t>
            </a:r>
            <a:r>
              <a:rPr lang="en-US" b="1" dirty="0" err="1" smtClean="0"/>
              <a:t>subconcious</a:t>
            </a:r>
            <a:r>
              <a:rPr lang="en-US" b="1" dirty="0" smtClean="0"/>
              <a:t> kinesthetic sensation </a:t>
            </a:r>
            <a:r>
              <a:rPr lang="en-US" dirty="0" smtClean="0"/>
              <a:t>in the same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Ascending tracts-</a:t>
            </a:r>
            <a:r>
              <a:rPr lang="en-US" b="1" dirty="0" err="1" smtClean="0"/>
              <a:t>Post.column</a:t>
            </a:r>
            <a:r>
              <a:rPr lang="en-US" b="1" dirty="0" smtClean="0"/>
              <a:t> tracts</a:t>
            </a:r>
            <a:endParaRPr lang="en-US" b="1" dirty="0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64" y="990600"/>
            <a:ext cx="8527071" cy="5154103"/>
          </a:xfrm>
        </p:spPr>
      </p:pic>
      <p:sp>
        <p:nvSpPr>
          <p:cNvPr id="5" name="Rectangle 4"/>
          <p:cNvSpPr/>
          <p:nvPr/>
        </p:nvSpPr>
        <p:spPr>
          <a:xfrm>
            <a:off x="3429000" y="6400800"/>
            <a:ext cx="17924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http://kypho.com/dorsal-column.html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Posterior column tracts-Tract of Goll and Burdach</a:t>
            </a:r>
            <a:endParaRPr lang="en-US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834845"/>
            <a:ext cx="3962400" cy="562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28800" y="6519446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00" dirty="0" smtClean="0">
                <a:hlinkClick r:id="rId3"/>
              </a:rPr>
              <a:t>https://www.cambridge.org/core/books/basic-physiology-for-anaesthetists/spinal-cord/760FB3D659CF61DFC2A6A2B683E36A92</a:t>
            </a: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Posterior column tracts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u="sng" dirty="0" smtClean="0"/>
              <a:t>Origin: </a:t>
            </a:r>
            <a:r>
              <a:rPr lang="en-US" sz="3000" dirty="0" smtClean="0"/>
              <a:t>from axons of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order neurons in posterior root ganglia </a:t>
            </a:r>
          </a:p>
          <a:p>
            <a:pPr algn="just">
              <a:buNone/>
            </a:pPr>
            <a:r>
              <a:rPr lang="en-US" sz="3000" b="1" u="sng" dirty="0" smtClean="0"/>
              <a:t>Situation: </a:t>
            </a:r>
            <a:r>
              <a:rPr lang="en-US" sz="3000" dirty="0" smtClean="0"/>
              <a:t>in post white </a:t>
            </a:r>
            <a:r>
              <a:rPr lang="en-US" sz="3000" dirty="0" err="1" smtClean="0"/>
              <a:t>funiculus</a:t>
            </a:r>
            <a:r>
              <a:rPr lang="en-US" sz="3000" dirty="0" smtClean="0"/>
              <a:t> </a:t>
            </a:r>
          </a:p>
          <a:p>
            <a:pPr algn="just">
              <a:buNone/>
            </a:pPr>
            <a:r>
              <a:rPr lang="en-US" sz="3000" b="1" u="sng" dirty="0" smtClean="0"/>
              <a:t>Course: 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 smtClean="0"/>
              <a:t>F</a:t>
            </a:r>
            <a:r>
              <a:rPr lang="en-US" sz="3000" b="1" dirty="0" smtClean="0"/>
              <a:t>irst order neurons </a:t>
            </a:r>
            <a:r>
              <a:rPr lang="en-US" sz="3000" dirty="0" smtClean="0"/>
              <a:t>ascend through </a:t>
            </a:r>
            <a:r>
              <a:rPr lang="en-US" sz="3000" dirty="0" err="1" smtClean="0"/>
              <a:t>post.white</a:t>
            </a:r>
            <a:r>
              <a:rPr lang="en-US" sz="3000" dirty="0" smtClean="0"/>
              <a:t> column without synapse. Some fibers descend and from comma tract of </a:t>
            </a:r>
            <a:r>
              <a:rPr lang="en-US" sz="3000" dirty="0" err="1" smtClean="0"/>
              <a:t>schultz</a:t>
            </a:r>
            <a:endParaRPr lang="en-US" sz="3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3000" b="1" dirty="0" smtClean="0"/>
              <a:t>Fasciculus </a:t>
            </a:r>
            <a:r>
              <a:rPr lang="en-US" sz="3000" b="1" dirty="0" err="1" smtClean="0"/>
              <a:t>Gracilis</a:t>
            </a:r>
            <a:r>
              <a:rPr lang="en-US" sz="3000" b="1" dirty="0" smtClean="0"/>
              <a:t> </a:t>
            </a:r>
            <a:r>
              <a:rPr lang="en-US" sz="3000" dirty="0" smtClean="0"/>
              <a:t>contains fibers from lower parts of the body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b="1" dirty="0" smtClean="0"/>
              <a:t>Fasciculus </a:t>
            </a:r>
            <a:r>
              <a:rPr lang="en-US" sz="3000" b="1" dirty="0" err="1" smtClean="0"/>
              <a:t>Cuneatus</a:t>
            </a:r>
            <a:r>
              <a:rPr lang="en-US" sz="3000" b="1" dirty="0" smtClean="0"/>
              <a:t> </a:t>
            </a:r>
            <a:r>
              <a:rPr lang="en-US" sz="3000" dirty="0" smtClean="0"/>
              <a:t>contains fibers from upper parts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Posterior column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First order neurons terminate in medulla</a:t>
            </a:r>
          </a:p>
          <a:p>
            <a:pPr>
              <a:buNone/>
            </a:pPr>
            <a:r>
              <a:rPr lang="en-US" dirty="0" smtClean="0"/>
              <a:t>Fibers of fasciculus </a:t>
            </a:r>
            <a:r>
              <a:rPr lang="en-US" dirty="0" err="1" smtClean="0"/>
              <a:t>gracilis</a:t>
            </a:r>
            <a:r>
              <a:rPr lang="en-US" dirty="0" smtClean="0"/>
              <a:t> –</a:t>
            </a:r>
            <a:r>
              <a:rPr lang="en-US" b="1" dirty="0" smtClean="0"/>
              <a:t>nucleus </a:t>
            </a:r>
            <a:r>
              <a:rPr lang="en-US" b="1" dirty="0" err="1" smtClean="0"/>
              <a:t>gracilis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Fibers of fasciculus </a:t>
            </a:r>
            <a:r>
              <a:rPr lang="en-US" dirty="0" err="1" smtClean="0"/>
              <a:t>cuneatus</a:t>
            </a:r>
            <a:r>
              <a:rPr lang="en-US" dirty="0" smtClean="0"/>
              <a:t>- </a:t>
            </a:r>
            <a:r>
              <a:rPr lang="en-US" b="1" dirty="0" smtClean="0"/>
              <a:t>nucleus </a:t>
            </a:r>
            <a:r>
              <a:rPr lang="en-US" b="1" dirty="0" err="1" smtClean="0"/>
              <a:t>cuneatus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Second order neurons</a:t>
            </a:r>
          </a:p>
          <a:p>
            <a:pPr>
              <a:buNone/>
            </a:pPr>
            <a:r>
              <a:rPr lang="en-US" b="1" dirty="0" smtClean="0"/>
              <a:t>Neurons of medullary nuclei forms the second</a:t>
            </a:r>
          </a:p>
          <a:p>
            <a:pPr>
              <a:buNone/>
            </a:pPr>
            <a:r>
              <a:rPr lang="en-US" b="1" dirty="0" smtClean="0"/>
              <a:t>order neuron</a:t>
            </a:r>
          </a:p>
          <a:p>
            <a:pPr>
              <a:buNone/>
            </a:pPr>
            <a:r>
              <a:rPr lang="en-US" dirty="0" smtClean="0"/>
              <a:t>Axons of second order neurons forms the</a:t>
            </a:r>
          </a:p>
          <a:p>
            <a:pPr>
              <a:buNone/>
            </a:pPr>
            <a:r>
              <a:rPr lang="en-US" b="1" dirty="0" smtClean="0"/>
              <a:t>internal </a:t>
            </a:r>
            <a:r>
              <a:rPr lang="en-US" b="1" dirty="0" err="1" smtClean="0"/>
              <a:t>arcuate</a:t>
            </a:r>
            <a:r>
              <a:rPr lang="en-US" b="1" dirty="0" smtClean="0"/>
              <a:t> fibers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Posterior column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Internal </a:t>
            </a:r>
            <a:r>
              <a:rPr lang="en-US" dirty="0" err="1" smtClean="0"/>
              <a:t>arcuate</a:t>
            </a:r>
            <a:r>
              <a:rPr lang="en-US" dirty="0" smtClean="0"/>
              <a:t> fibers from both sides cross the midline forming sensory </a:t>
            </a:r>
            <a:r>
              <a:rPr lang="en-US" dirty="0" err="1" smtClean="0"/>
              <a:t>decussation</a:t>
            </a:r>
            <a:r>
              <a:rPr lang="en-US" dirty="0" smtClean="0"/>
              <a:t> and then ascend through </a:t>
            </a:r>
            <a:r>
              <a:rPr lang="en-US" dirty="0" err="1" smtClean="0"/>
              <a:t>pons</a:t>
            </a:r>
            <a:r>
              <a:rPr lang="en-US" dirty="0" smtClean="0"/>
              <a:t> and midbrain as medial </a:t>
            </a:r>
            <a:r>
              <a:rPr lang="en-US" dirty="0" err="1" smtClean="0"/>
              <a:t>lemniscus</a:t>
            </a:r>
            <a:endParaRPr lang="en-US" dirty="0" smtClean="0"/>
          </a:p>
          <a:p>
            <a:r>
              <a:rPr lang="en-US" dirty="0" smtClean="0"/>
              <a:t>Fibers of medial </a:t>
            </a:r>
            <a:r>
              <a:rPr lang="en-US" dirty="0" err="1" smtClean="0"/>
              <a:t>leminiscus</a:t>
            </a:r>
            <a:r>
              <a:rPr lang="en-US" dirty="0" smtClean="0"/>
              <a:t> terminate in VPLN of thalamus</a:t>
            </a:r>
          </a:p>
          <a:p>
            <a:pPr>
              <a:buNone/>
            </a:pPr>
            <a:r>
              <a:rPr lang="en-US" b="1" dirty="0" smtClean="0"/>
              <a:t>Termination</a:t>
            </a:r>
          </a:p>
          <a:p>
            <a:pPr>
              <a:buNone/>
            </a:pPr>
            <a:r>
              <a:rPr lang="en-US" dirty="0" smtClean="0"/>
              <a:t>From VPLN of thalamus fibers of  of </a:t>
            </a:r>
            <a:r>
              <a:rPr lang="en-US" b="1" dirty="0" smtClean="0"/>
              <a:t>third order</a:t>
            </a:r>
          </a:p>
          <a:p>
            <a:pPr>
              <a:buNone/>
            </a:pPr>
            <a:r>
              <a:rPr lang="en-US" b="1" dirty="0" smtClean="0"/>
              <a:t> neurons</a:t>
            </a:r>
            <a:r>
              <a:rPr lang="en-US" dirty="0" smtClean="0"/>
              <a:t> relay to sensory area of cerebral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Spinal 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Conus</a:t>
            </a:r>
            <a:r>
              <a:rPr lang="en-US" b="1" dirty="0" smtClean="0"/>
              <a:t> </a:t>
            </a:r>
            <a:r>
              <a:rPr lang="en-US" b="1" dirty="0" err="1" smtClean="0"/>
              <a:t>medullaris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Below lumbar enlargements spinal cord narrows</a:t>
            </a:r>
          </a:p>
          <a:p>
            <a:pPr>
              <a:buNone/>
            </a:pPr>
            <a:r>
              <a:rPr lang="en-US" dirty="0" smtClean="0"/>
              <a:t> to cone shaped termination</a:t>
            </a:r>
          </a:p>
          <a:p>
            <a:pPr>
              <a:buNone/>
            </a:pPr>
            <a:r>
              <a:rPr lang="en-US" b="1" dirty="0" err="1" smtClean="0"/>
              <a:t>Filum</a:t>
            </a:r>
            <a:r>
              <a:rPr lang="en-US" b="1" dirty="0" smtClean="0"/>
              <a:t> </a:t>
            </a:r>
            <a:r>
              <a:rPr lang="en-US" b="1" dirty="0" err="1" smtClean="0"/>
              <a:t>Terminlae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Slender non-nervous filament extends from </a:t>
            </a:r>
          </a:p>
          <a:p>
            <a:pPr>
              <a:buNone/>
            </a:pPr>
            <a:r>
              <a:rPr lang="en-US" dirty="0" err="1" smtClean="0"/>
              <a:t>conus</a:t>
            </a:r>
            <a:r>
              <a:rPr lang="en-US" dirty="0" smtClean="0"/>
              <a:t> </a:t>
            </a:r>
            <a:r>
              <a:rPr lang="en-US" dirty="0" err="1" smtClean="0"/>
              <a:t>medullaris</a:t>
            </a:r>
            <a:r>
              <a:rPr lang="en-US" dirty="0" smtClean="0"/>
              <a:t> downward to the </a:t>
            </a:r>
            <a:r>
              <a:rPr lang="en-US" dirty="0" err="1" smtClean="0"/>
              <a:t>fundus</a:t>
            </a:r>
            <a:r>
              <a:rPr lang="en-US" dirty="0" smtClean="0"/>
              <a:t> of</a:t>
            </a:r>
          </a:p>
          <a:p>
            <a:pPr>
              <a:buNone/>
            </a:pPr>
            <a:r>
              <a:rPr lang="en-US" dirty="0" err="1" smtClean="0"/>
              <a:t>dural</a:t>
            </a:r>
            <a:r>
              <a:rPr lang="en-US" dirty="0" smtClean="0"/>
              <a:t> sac at the level of second sacral vertebra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Posterior column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Functions:</a:t>
            </a:r>
          </a:p>
          <a:p>
            <a:r>
              <a:rPr lang="en-US" dirty="0" smtClean="0"/>
              <a:t>Fine tactile sensations</a:t>
            </a:r>
          </a:p>
          <a:p>
            <a:r>
              <a:rPr lang="en-US" dirty="0" smtClean="0"/>
              <a:t>Tactile localization</a:t>
            </a:r>
          </a:p>
          <a:p>
            <a:r>
              <a:rPr lang="en-US" dirty="0" smtClean="0"/>
              <a:t>Tactile discrimination two point discrimination</a:t>
            </a:r>
          </a:p>
          <a:p>
            <a:r>
              <a:rPr lang="en-US" dirty="0" smtClean="0"/>
              <a:t>Sensation of vibration</a:t>
            </a:r>
          </a:p>
          <a:p>
            <a:r>
              <a:rPr lang="en-US" dirty="0" smtClean="0"/>
              <a:t>Conscious kinesthetic sensation</a:t>
            </a:r>
          </a:p>
          <a:p>
            <a:r>
              <a:rPr lang="en-US" dirty="0" smtClean="0"/>
              <a:t>Stereognosis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Posterior column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Effect of lesion:</a:t>
            </a:r>
          </a:p>
          <a:p>
            <a:r>
              <a:rPr lang="en-US" dirty="0" smtClean="0"/>
              <a:t>Loss of the above mentioned sensations on the same side below the lesion</a:t>
            </a:r>
          </a:p>
          <a:p>
            <a:r>
              <a:rPr lang="en-US" dirty="0" smtClean="0"/>
              <a:t>Loss of </a:t>
            </a:r>
            <a:r>
              <a:rPr lang="en-US" dirty="0" err="1" smtClean="0"/>
              <a:t>proprioception</a:t>
            </a:r>
            <a:r>
              <a:rPr lang="en-US" dirty="0" smtClean="0"/>
              <a:t>, sensory ataxia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3999" cy="6587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66"/>
                <a:gridCol w="1185333"/>
                <a:gridCol w="1222523"/>
                <a:gridCol w="1910143"/>
                <a:gridCol w="1251801"/>
                <a:gridCol w="1965533"/>
              </a:tblGrid>
              <a:tr h="309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Origin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Termination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Function</a:t>
                      </a:r>
                      <a:endParaRPr lang="en-US" sz="1400" dirty="0"/>
                    </a:p>
                  </a:txBody>
                  <a:tcPr/>
                </a:tc>
              </a:tr>
              <a:tr h="111338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Anterior spinothalamic tract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Ant.White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funiculus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Axon of first order neurons of </a:t>
                      </a:r>
                      <a:r>
                        <a:rPr lang="en-US" sz="1400" b="1" dirty="0" smtClean="0"/>
                        <a:t>PNG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Chief sensory nucleus</a:t>
                      </a:r>
                    </a:p>
                    <a:p>
                      <a:r>
                        <a:rPr lang="en-US" sz="1400" b="1" dirty="0" smtClean="0"/>
                        <a:t>Crossing</a:t>
                      </a:r>
                      <a:r>
                        <a:rPr lang="en-US" sz="1400" dirty="0" smtClean="0"/>
                        <a:t> in spinal cord,</a:t>
                      </a:r>
                      <a:r>
                        <a:rPr lang="en-US" sz="1400" b="1" baseline="0" dirty="0" smtClean="0"/>
                        <a:t> reach </a:t>
                      </a:r>
                      <a:r>
                        <a:rPr lang="en-US" sz="1400" b="1" baseline="0" dirty="0" err="1" smtClean="0"/>
                        <a:t>ant.white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funiclus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VPLN</a:t>
                      </a:r>
                      <a:r>
                        <a:rPr lang="en-US" sz="1400" baseline="0" dirty="0" smtClean="0"/>
                        <a:t> of thalamus-Sensory cortex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Crude touch </a:t>
                      </a:r>
                      <a:r>
                        <a:rPr lang="en-US" sz="1400" dirty="0" smtClean="0"/>
                        <a:t>sensation</a:t>
                      </a:r>
                      <a:endParaRPr lang="en-US" sz="1400" dirty="0"/>
                    </a:p>
                  </a:txBody>
                  <a:tcPr/>
                </a:tc>
              </a:tr>
              <a:tr h="132125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Lateral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spinothalamic tract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Lat.White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funiculus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Axon of first order neurons of </a:t>
                      </a:r>
                      <a:r>
                        <a:rPr lang="en-US" sz="1400" b="1" dirty="0" smtClean="0"/>
                        <a:t>PNG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Substantia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gelatinosa</a:t>
                      </a:r>
                      <a:r>
                        <a:rPr lang="en-US" sz="1400" b="1" baseline="0" dirty="0" smtClean="0"/>
                        <a:t> of </a:t>
                      </a:r>
                      <a:r>
                        <a:rPr lang="en-US" sz="1400" b="1" baseline="0" dirty="0" err="1" smtClean="0"/>
                        <a:t>rolando,Marginal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cells,</a:t>
                      </a:r>
                      <a:r>
                        <a:rPr lang="en-US" sz="1400" b="1" dirty="0" err="1" smtClean="0"/>
                        <a:t>Crossing</a:t>
                      </a:r>
                      <a:r>
                        <a:rPr lang="en-US" sz="1400" dirty="0" smtClean="0"/>
                        <a:t> in spinal cord </a:t>
                      </a:r>
                      <a:r>
                        <a:rPr lang="en-US" sz="1400" b="1" baseline="0" dirty="0" smtClean="0"/>
                        <a:t>reach </a:t>
                      </a:r>
                      <a:r>
                        <a:rPr lang="en-US" sz="1400" b="1" baseline="0" dirty="0" err="1" smtClean="0"/>
                        <a:t>lat.white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funiclus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VPLN</a:t>
                      </a:r>
                      <a:r>
                        <a:rPr lang="en-US" sz="1400" baseline="0" dirty="0" smtClean="0"/>
                        <a:t> of thalamus-Sensory cortex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Pain and temperature</a:t>
                      </a:r>
                      <a:endParaRPr lang="en-US" sz="1400" b="1" dirty="0"/>
                    </a:p>
                  </a:txBody>
                  <a:tcPr/>
                </a:tc>
              </a:tr>
              <a:tr h="116247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Ventral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spinocerebellar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Lat.White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funiculus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Axon of first order neurons of </a:t>
                      </a:r>
                      <a:r>
                        <a:rPr lang="en-US" sz="1400" b="1" dirty="0" smtClean="0"/>
                        <a:t>PNG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Clarke’s column of cells, Crossing</a:t>
                      </a:r>
                      <a:r>
                        <a:rPr lang="en-US" sz="1400" dirty="0" smtClean="0"/>
                        <a:t> in spinal cord </a:t>
                      </a:r>
                      <a:r>
                        <a:rPr lang="en-US" sz="1400" b="1" baseline="0" dirty="0" smtClean="0"/>
                        <a:t>reach </a:t>
                      </a:r>
                      <a:r>
                        <a:rPr lang="en-US" sz="1400" b="1" baseline="0" dirty="0" err="1" smtClean="0"/>
                        <a:t>lat.white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funiclus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 nucleus of midbrain-</a:t>
                      </a:r>
                      <a:r>
                        <a:rPr lang="en-US" sz="1400" dirty="0" err="1" smtClean="0"/>
                        <a:t>sup.cerebellar</a:t>
                      </a:r>
                      <a:r>
                        <a:rPr lang="en-US" sz="1400" dirty="0" smtClean="0"/>
                        <a:t> peduncle-</a:t>
                      </a:r>
                      <a:r>
                        <a:rPr lang="en-US" sz="1400" b="1" dirty="0" smtClean="0"/>
                        <a:t>cerebellum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Subconscious kinesthetic sensation</a:t>
                      </a:r>
                      <a:endParaRPr lang="en-US" sz="1400" b="1" dirty="0"/>
                    </a:p>
                  </a:txBody>
                  <a:tcPr/>
                </a:tc>
              </a:tr>
              <a:tr h="948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Dorsal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spinocerebellar</a:t>
                      </a:r>
                      <a:endParaRPr lang="en-US" sz="1400" b="1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Lat.White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funiculus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Axon of first order neurons of </a:t>
                      </a:r>
                      <a:r>
                        <a:rPr lang="en-US" sz="1400" b="1" dirty="0" smtClean="0"/>
                        <a:t>PNG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Clarke’s column of </a:t>
                      </a:r>
                      <a:r>
                        <a:rPr lang="en-US" sz="1400" b="1" dirty="0" err="1" smtClean="0"/>
                        <a:t>cells,Uncrossed</a:t>
                      </a:r>
                      <a:r>
                        <a:rPr lang="en-US" sz="1400" b="1" baseline="0" dirty="0" smtClean="0"/>
                        <a:t> fibers reach </a:t>
                      </a:r>
                      <a:r>
                        <a:rPr lang="en-US" sz="1400" b="1" baseline="0" dirty="0" err="1" smtClean="0"/>
                        <a:t>lat.white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funiclus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Medulla-</a:t>
                      </a:r>
                      <a:r>
                        <a:rPr lang="en-US" sz="1400" dirty="0" err="1" smtClean="0"/>
                        <a:t>inf.cerebellar</a:t>
                      </a:r>
                      <a:r>
                        <a:rPr lang="en-US" sz="1400" dirty="0" smtClean="0"/>
                        <a:t> peduncle-Cerebellum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Subconscious kinesthetic sensation</a:t>
                      </a:r>
                      <a:endParaRPr lang="en-US" sz="1400" dirty="0"/>
                    </a:p>
                  </a:txBody>
                  <a:tcPr/>
                </a:tc>
              </a:tr>
              <a:tr h="1732308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Fasciculs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gracilis</a:t>
                      </a:r>
                      <a:r>
                        <a:rPr lang="en-US" sz="1400" b="1" dirty="0" smtClean="0"/>
                        <a:t> and </a:t>
                      </a:r>
                      <a:r>
                        <a:rPr lang="en-US" sz="1400" b="1" dirty="0" err="1" smtClean="0"/>
                        <a:t>cuneatus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Post.White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funiculus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Axon of first order neurons of </a:t>
                      </a:r>
                      <a:r>
                        <a:rPr lang="en-US" sz="1400" b="1" dirty="0" smtClean="0"/>
                        <a:t>PNG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Uncrossed fibers of first order neurons- reach </a:t>
                      </a:r>
                      <a:r>
                        <a:rPr lang="en-US" sz="1400" b="1" dirty="0" err="1" smtClean="0"/>
                        <a:t>cuneatus</a:t>
                      </a:r>
                      <a:r>
                        <a:rPr lang="en-US" sz="1400" b="1" dirty="0" smtClean="0"/>
                        <a:t> and </a:t>
                      </a:r>
                      <a:r>
                        <a:rPr lang="en-US" sz="1400" b="1" dirty="0" err="1" smtClean="0"/>
                        <a:t>Gracilis</a:t>
                      </a:r>
                      <a:r>
                        <a:rPr lang="en-US" sz="1400" b="1" dirty="0" smtClean="0"/>
                        <a:t> nucleus </a:t>
                      </a:r>
                      <a:r>
                        <a:rPr lang="en-US" sz="1400" dirty="0" smtClean="0"/>
                        <a:t>in </a:t>
                      </a:r>
                      <a:r>
                        <a:rPr lang="en-US" sz="1400" b="1" dirty="0" smtClean="0"/>
                        <a:t>medulla-crossing in medulla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VPLN</a:t>
                      </a:r>
                      <a:r>
                        <a:rPr lang="en-US" sz="1400" baseline="0" dirty="0" smtClean="0"/>
                        <a:t> of thalamus-Sensory cortex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Fine touch</a:t>
                      </a:r>
                    </a:p>
                    <a:p>
                      <a:r>
                        <a:rPr lang="en-US" sz="1400" b="1" dirty="0" smtClean="0"/>
                        <a:t>Tactile </a:t>
                      </a:r>
                      <a:r>
                        <a:rPr lang="en-US" sz="1400" b="1" dirty="0" err="1" smtClean="0"/>
                        <a:t>localisation,Tactilediscrimnation</a:t>
                      </a:r>
                      <a:r>
                        <a:rPr lang="en-US" sz="1400" b="1" dirty="0" smtClean="0"/>
                        <a:t>,</a:t>
                      </a:r>
                    </a:p>
                    <a:p>
                      <a:r>
                        <a:rPr lang="en-US" sz="1400" b="1" dirty="0" smtClean="0"/>
                        <a:t>stereognosis,</a:t>
                      </a:r>
                    </a:p>
                    <a:p>
                      <a:r>
                        <a:rPr lang="en-US" sz="1400" b="1" dirty="0" smtClean="0"/>
                        <a:t>conscious kinesthetic sensation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Descending tracts of 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by motor nerve fibers arising from brain and descend into the spinal cord</a:t>
            </a:r>
          </a:p>
          <a:p>
            <a:r>
              <a:rPr lang="en-US" dirty="0" smtClean="0"/>
              <a:t>Carry motor impulses from brain to spinal cord</a:t>
            </a:r>
          </a:p>
          <a:p>
            <a:pPr>
              <a:buNone/>
            </a:pPr>
            <a:r>
              <a:rPr lang="en-US" dirty="0" smtClean="0"/>
              <a:t>Descending tracts are of two types</a:t>
            </a:r>
          </a:p>
          <a:p>
            <a:r>
              <a:rPr lang="en-US" dirty="0" smtClean="0"/>
              <a:t>Pyramidal Tracts</a:t>
            </a:r>
          </a:p>
          <a:p>
            <a:r>
              <a:rPr lang="en-US" dirty="0" err="1" smtClean="0"/>
              <a:t>Extrapyramidal</a:t>
            </a:r>
            <a:r>
              <a:rPr lang="en-US" dirty="0" smtClean="0"/>
              <a:t> Tracts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Descending tracts of spinal cord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382000" cy="487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4696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Tracts</a:t>
                      </a:r>
                      <a:endParaRPr lang="en-US" sz="2400" dirty="0"/>
                    </a:p>
                  </a:txBody>
                  <a:tcPr/>
                </a:tc>
              </a:tr>
              <a:tr h="61411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Pyramidal tracts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Extrapyramidal</a:t>
                      </a:r>
                      <a:r>
                        <a:rPr lang="en-US" sz="2800" b="1" baseline="0" dirty="0" smtClean="0"/>
                        <a:t> tracts</a:t>
                      </a:r>
                      <a:endParaRPr lang="en-US" sz="2800" b="1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Corticospinal</a:t>
                      </a:r>
                      <a:r>
                        <a:rPr lang="en-US" sz="2400" b="1" dirty="0" smtClean="0"/>
                        <a:t> Tract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Medial longitudinal fasciculus</a:t>
                      </a:r>
                      <a:endParaRPr lang="en-US" sz="2400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Anterior </a:t>
                      </a:r>
                      <a:r>
                        <a:rPr lang="en-US" sz="2400" dirty="0" err="1" smtClean="0"/>
                        <a:t>corticospinal</a:t>
                      </a:r>
                      <a:r>
                        <a:rPr lang="en-US" sz="2400" dirty="0" smtClean="0"/>
                        <a:t> tract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Ant.Vestibulospinal</a:t>
                      </a:r>
                      <a:r>
                        <a:rPr lang="en-US" sz="2400" dirty="0" smtClean="0"/>
                        <a:t> tract</a:t>
                      </a:r>
                      <a:endParaRPr lang="en-US" sz="2400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Lateral </a:t>
                      </a:r>
                      <a:r>
                        <a:rPr lang="en-US" sz="2400" dirty="0" err="1" smtClean="0"/>
                        <a:t>corticospinal</a:t>
                      </a:r>
                      <a:r>
                        <a:rPr lang="en-US" sz="2400" dirty="0" smtClean="0"/>
                        <a:t> tract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lat.Vestibulospinal</a:t>
                      </a:r>
                      <a:r>
                        <a:rPr lang="en-US" sz="2400" dirty="0" smtClean="0"/>
                        <a:t> tract</a:t>
                      </a:r>
                      <a:endParaRPr lang="en-US" sz="2400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Corticobulbar</a:t>
                      </a:r>
                      <a:r>
                        <a:rPr lang="en-US" sz="2400" b="1" baseline="0" dirty="0" smtClean="0"/>
                        <a:t> tract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Reticulospinal</a:t>
                      </a:r>
                      <a:r>
                        <a:rPr lang="en-US" sz="2400" dirty="0" smtClean="0"/>
                        <a:t> tract</a:t>
                      </a:r>
                      <a:endParaRPr lang="en-US" sz="2400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Tectospinal</a:t>
                      </a:r>
                      <a:r>
                        <a:rPr lang="en-US" sz="2400" dirty="0" smtClean="0"/>
                        <a:t> tract</a:t>
                      </a:r>
                      <a:endParaRPr lang="en-US" sz="2400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Rubrospinal</a:t>
                      </a:r>
                      <a:r>
                        <a:rPr lang="en-US" sz="2400" dirty="0" smtClean="0"/>
                        <a:t> tract</a:t>
                      </a:r>
                      <a:endParaRPr lang="en-US" sz="2400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Olivospinal</a:t>
                      </a:r>
                      <a:r>
                        <a:rPr lang="en-US" sz="2400" dirty="0" smtClean="0"/>
                        <a:t> tract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Pyramidal tracts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545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5100" b="1" dirty="0" smtClean="0"/>
              <a:t>First </a:t>
            </a:r>
            <a:r>
              <a:rPr lang="en-US" sz="5400" b="1" dirty="0" smtClean="0"/>
              <a:t>tract to be found in man</a:t>
            </a:r>
          </a:p>
          <a:p>
            <a:pPr marL="0" indent="0" algn="just"/>
            <a:r>
              <a:rPr lang="en-US" sz="5400" dirty="0" smtClean="0"/>
              <a:t>This is the longest tract starting from the motor cortex and reaching </a:t>
            </a:r>
            <a:r>
              <a:rPr lang="en-US" sz="5400" dirty="0" err="1" smtClean="0"/>
              <a:t>upto</a:t>
            </a:r>
            <a:r>
              <a:rPr lang="en-US" sz="5400" dirty="0" smtClean="0"/>
              <a:t> the last segment of the spinal cord. </a:t>
            </a:r>
          </a:p>
          <a:p>
            <a:pPr marL="0" indent="0" algn="just"/>
            <a:r>
              <a:rPr lang="en-US" sz="5400" dirty="0" smtClean="0"/>
              <a:t>These are otherwise known as </a:t>
            </a:r>
            <a:r>
              <a:rPr lang="en-US" sz="5400" dirty="0" err="1" smtClean="0"/>
              <a:t>corticospinal</a:t>
            </a:r>
            <a:r>
              <a:rPr lang="en-US" sz="5400" dirty="0" smtClean="0"/>
              <a:t> tracts-</a:t>
            </a:r>
            <a:r>
              <a:rPr lang="en-US" sz="5400" b="1" dirty="0" smtClean="0"/>
              <a:t>anterior and lateral </a:t>
            </a:r>
            <a:r>
              <a:rPr lang="en-US" sz="5400" b="1" dirty="0" err="1" smtClean="0"/>
              <a:t>corticospinal</a:t>
            </a:r>
            <a:r>
              <a:rPr lang="en-US" sz="5400" b="1" dirty="0" smtClean="0"/>
              <a:t> tract. </a:t>
            </a:r>
          </a:p>
          <a:p>
            <a:pPr marL="0" indent="0" algn="just"/>
            <a:r>
              <a:rPr lang="en-US" sz="5400" dirty="0" smtClean="0"/>
              <a:t>They give the appearance of a pyramid on the upper part of anterior surface of medulla. </a:t>
            </a:r>
          </a:p>
          <a:p>
            <a:pPr marL="0" indent="0" algn="just"/>
            <a:r>
              <a:rPr lang="en-US" sz="5400" dirty="0" smtClean="0"/>
              <a:t>Hence the name pyramidal tract.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Pyramidal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Myelination of this fibers completes in 2years after birth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85%-90% of fibers in this system are of small diameter(less than 1µm)Hence Slow conducting pathway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There are about 1 million nerve fibers in each pyramidal tract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 Fibers from the motor area to ventral horn cells and to all motor cranial nuclei except those supplying external eye muscles</a:t>
            </a:r>
          </a:p>
          <a:p>
            <a:pPr>
              <a:lnSpc>
                <a:spcPct val="150000"/>
              </a:lnSpc>
            </a:pPr>
            <a:endParaRPr lang="en-US" sz="3600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Pyramidal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Functionally, these tracts can be subdivided into</a:t>
            </a:r>
          </a:p>
          <a:p>
            <a:pPr>
              <a:buNone/>
            </a:pPr>
            <a:r>
              <a:rPr lang="en-US" dirty="0" smtClean="0"/>
              <a:t> two:</a:t>
            </a:r>
            <a:endParaRPr lang="en-US" b="1" dirty="0" smtClean="0"/>
          </a:p>
          <a:p>
            <a:r>
              <a:rPr lang="en-US" b="1" dirty="0" err="1" smtClean="0"/>
              <a:t>Corticospinal</a:t>
            </a:r>
            <a:r>
              <a:rPr lang="en-US" b="1" dirty="0" smtClean="0"/>
              <a:t> tracts</a:t>
            </a:r>
            <a:r>
              <a:rPr lang="en-US" dirty="0" smtClean="0"/>
              <a:t> </a:t>
            </a:r>
            <a:r>
              <a:rPr lang="en-US" b="1" dirty="0" smtClean="0"/>
              <a:t>-Anterior and lateral </a:t>
            </a:r>
          </a:p>
          <a:p>
            <a:pPr>
              <a:buNone/>
            </a:pPr>
            <a:r>
              <a:rPr lang="en-US" dirty="0" smtClean="0"/>
              <a:t>    Supplies the musculature of the body.</a:t>
            </a:r>
          </a:p>
          <a:p>
            <a:r>
              <a:rPr lang="en-US" b="1" dirty="0" err="1" smtClean="0"/>
              <a:t>Corticobulbar</a:t>
            </a:r>
            <a:r>
              <a:rPr lang="en-US" b="1" dirty="0" smtClean="0"/>
              <a:t> or </a:t>
            </a:r>
            <a:r>
              <a:rPr lang="en-US" b="1" dirty="0" err="1" smtClean="0"/>
              <a:t>cortico</a:t>
            </a:r>
            <a:r>
              <a:rPr lang="en-US" b="1" dirty="0" smtClean="0"/>
              <a:t> nuclear tracts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    Supplies the musculature of the head and neck.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Pyramidal tracts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96572"/>
            <a:ext cx="7010400" cy="526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14600" y="624840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smtClean="0">
                <a:hlinkClick r:id="rId3"/>
              </a:rPr>
              <a:t>https://www.slideshare.net/PadmajaRDesai/pyramidal-tract-by-sunitamtiwaleprof-dept-of-physiologydypatil-medical-college-kolhapur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Pyramidal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COURSE</a:t>
            </a:r>
          </a:p>
          <a:p>
            <a:pPr marL="0" indent="0">
              <a:buNone/>
            </a:pPr>
            <a:r>
              <a:rPr lang="en-US" b="1" dirty="0" smtClean="0"/>
              <a:t>CORONA RADIATA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 smtClean="0"/>
              <a:t>After taking origin, the nerve fibers run downwards in a diffused manner through white matter of cerebral cortex. This fan-like structure is called corona </a:t>
            </a:r>
            <a:r>
              <a:rPr lang="en-US" sz="3300" dirty="0" err="1" smtClean="0"/>
              <a:t>radiata</a:t>
            </a:r>
            <a:r>
              <a:rPr lang="en-US" sz="3300" dirty="0" smtClean="0"/>
              <a:t>.</a:t>
            </a:r>
          </a:p>
          <a:p>
            <a:pPr marL="0" indent="0" algn="just">
              <a:buNone/>
            </a:pPr>
            <a:r>
              <a:rPr lang="en-US" b="1" dirty="0" smtClean="0"/>
              <a:t>INTERNAL CAPSULE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300" dirty="0" smtClean="0"/>
              <a:t>While passing down towards the brainstem the corona </a:t>
            </a:r>
            <a:r>
              <a:rPr lang="en-US" sz="3300" dirty="0" err="1" smtClean="0"/>
              <a:t>radiata</a:t>
            </a:r>
            <a:r>
              <a:rPr lang="en-US" sz="3300" dirty="0" smtClean="0"/>
              <a:t> converges into the internal capsule. It is a mass of white fibers situated in between thalamus and caudate nucleus on the medial side and </a:t>
            </a:r>
            <a:r>
              <a:rPr lang="en-US" sz="3300" dirty="0" err="1" smtClean="0"/>
              <a:t>lenticular</a:t>
            </a:r>
            <a:r>
              <a:rPr lang="en-US" sz="3300" dirty="0" smtClean="0"/>
              <a:t> nucleus on the lateral side.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300" dirty="0" smtClean="0"/>
              <a:t>Fibers lie in the </a:t>
            </a:r>
            <a:r>
              <a:rPr lang="en-US" sz="3300" dirty="0" err="1" smtClean="0"/>
              <a:t>genu</a:t>
            </a:r>
            <a:r>
              <a:rPr lang="en-US" sz="3300" dirty="0" smtClean="0"/>
              <a:t> and ant.2/3</a:t>
            </a:r>
            <a:r>
              <a:rPr lang="en-US" sz="3300" baseline="30000" dirty="0" smtClean="0"/>
              <a:t>rd</a:t>
            </a:r>
            <a:r>
              <a:rPr lang="en-US" sz="3300" dirty="0" smtClean="0"/>
              <a:t> of posterior limb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Spinal cord</a:t>
            </a:r>
            <a:endParaRPr lang="en-US" b="1" dirty="0"/>
          </a:p>
        </p:txBody>
      </p:sp>
      <p:pic>
        <p:nvPicPr>
          <p:cNvPr id="4" name="Content Placeholder 3" descr="image0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182663"/>
            <a:ext cx="4953000" cy="5412997"/>
          </a:xfrm>
        </p:spPr>
      </p:pic>
      <p:sp>
        <p:nvSpPr>
          <p:cNvPr id="6" name="Rectangle 5"/>
          <p:cNvSpPr/>
          <p:nvPr/>
        </p:nvSpPr>
        <p:spPr>
          <a:xfrm>
            <a:off x="2133600" y="6642556"/>
            <a:ext cx="4876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dirty="0" smtClean="0">
                <a:solidFill>
                  <a:prstClr val="black"/>
                </a:solidFill>
                <a:hlinkClick r:id="rId3"/>
              </a:rPr>
              <a:t>https://doctorlib.info/anatomy/textbook-clinical-neuroanatomy/7.html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fullscreen_capture_582012_53606_pmbmp1336516608100-thumb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58" y="304801"/>
            <a:ext cx="8425686" cy="6096000"/>
          </a:xfrm>
        </p:spPr>
      </p:pic>
      <p:sp>
        <p:nvSpPr>
          <p:cNvPr id="5" name="Rectangle 4"/>
          <p:cNvSpPr/>
          <p:nvPr/>
        </p:nvSpPr>
        <p:spPr>
          <a:xfrm>
            <a:off x="2209800" y="6642556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https://www.studyblue.com/notes/note/n/b3-has-internal-sc2/deck/2928968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img.620.hig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067" y="91492"/>
            <a:ext cx="7999533" cy="6309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Pyramidal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 PONS</a:t>
            </a:r>
          </a:p>
          <a:p>
            <a:pPr marL="0" indent="0">
              <a:buNone/>
            </a:pPr>
            <a:r>
              <a:rPr lang="en-US" dirty="0" smtClean="0"/>
              <a:t>The fibers descend downwards through internal capsule, midbrain and </a:t>
            </a:r>
            <a:r>
              <a:rPr lang="en-US" dirty="0" err="1" smtClean="0"/>
              <a:t>pons</a:t>
            </a:r>
            <a:r>
              <a:rPr lang="en-US" dirty="0" smtClean="0"/>
              <a:t>. The fibers are divided into different bundles by the nuclei of </a:t>
            </a:r>
            <a:r>
              <a:rPr lang="en-US" dirty="0" err="1" smtClean="0"/>
              <a:t>pons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At lower border of </a:t>
            </a:r>
            <a:r>
              <a:rPr lang="en-US" dirty="0" err="1" smtClean="0"/>
              <a:t>pons</a:t>
            </a:r>
            <a:r>
              <a:rPr lang="en-US" dirty="0" smtClean="0"/>
              <a:t>, the fibers are grouped once again into a compact bundle and then descend down into medulla oblongata.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Pyramidal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 MEDULLA</a:t>
            </a:r>
          </a:p>
          <a:p>
            <a:r>
              <a:rPr lang="en-US" dirty="0" smtClean="0"/>
              <a:t>This compact bundle of </a:t>
            </a:r>
            <a:r>
              <a:rPr lang="en-US" dirty="0" err="1" smtClean="0"/>
              <a:t>corticospinal</a:t>
            </a:r>
            <a:r>
              <a:rPr lang="en-US" dirty="0" smtClean="0"/>
              <a:t> fibers gives the appearance of a pyramid in the upper part of medulla. So the </a:t>
            </a:r>
            <a:r>
              <a:rPr lang="en-US" dirty="0" err="1" smtClean="0"/>
              <a:t>corticospinal</a:t>
            </a:r>
            <a:r>
              <a:rPr lang="en-US" dirty="0" smtClean="0"/>
              <a:t> tracts are called pyramidal tract.</a:t>
            </a:r>
          </a:p>
          <a:p>
            <a:r>
              <a:rPr lang="en-US" dirty="0" smtClean="0"/>
              <a:t>At the lower end of medulla, pyramidal tract on each side is divided into two bundles of unequal sizes.</a:t>
            </a:r>
          </a:p>
          <a:p>
            <a:r>
              <a:rPr lang="en-US" dirty="0" smtClean="0"/>
              <a:t>About 80% of the </a:t>
            </a:r>
            <a:r>
              <a:rPr lang="en-US" dirty="0" err="1" smtClean="0"/>
              <a:t>fibres</a:t>
            </a:r>
            <a:r>
              <a:rPr lang="en-US" dirty="0" smtClean="0"/>
              <a:t> from each side cross the opposite side. While crossing the midline, the </a:t>
            </a:r>
            <a:r>
              <a:rPr lang="en-US" dirty="0" err="1" smtClean="0"/>
              <a:t>fibres</a:t>
            </a:r>
            <a:r>
              <a:rPr lang="en-US" dirty="0" smtClean="0"/>
              <a:t> of both sides form the pyramidal </a:t>
            </a:r>
            <a:r>
              <a:rPr lang="en-US" dirty="0" err="1" smtClean="0"/>
              <a:t>decussation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Pyramidal </a:t>
            </a:r>
            <a:r>
              <a:rPr lang="en-US" dirty="0" err="1" smtClean="0"/>
              <a:t>decussation</a:t>
            </a:r>
            <a:endParaRPr lang="en-US" dirty="0"/>
          </a:p>
        </p:txBody>
      </p:sp>
      <p:pic>
        <p:nvPicPr>
          <p:cNvPr id="4" name="Content Placeholder 3" descr="image0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984511"/>
            <a:ext cx="4648200" cy="5652131"/>
          </a:xfrm>
        </p:spPr>
      </p:pic>
      <p:sp>
        <p:nvSpPr>
          <p:cNvPr id="5" name="Rectangle 4"/>
          <p:cNvSpPr/>
          <p:nvPr/>
        </p:nvSpPr>
        <p:spPr>
          <a:xfrm>
            <a:off x="2514600" y="6629400"/>
            <a:ext cx="4343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https://doctorlib.info/anatomy/textbook-clinical-neuroanatomy/8.html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Pyramidal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IN SPINAL CORD</a:t>
            </a:r>
          </a:p>
          <a:p>
            <a:pPr algn="just"/>
            <a:r>
              <a:rPr lang="en-US" dirty="0" err="1" smtClean="0"/>
              <a:t>Fibres</a:t>
            </a:r>
            <a:r>
              <a:rPr lang="en-US" dirty="0" smtClean="0"/>
              <a:t> which cross the midline and form pyramidal </a:t>
            </a:r>
            <a:r>
              <a:rPr lang="en-US" dirty="0" err="1" smtClean="0"/>
              <a:t>decussation</a:t>
            </a:r>
            <a:r>
              <a:rPr lang="en-US" dirty="0" smtClean="0"/>
              <a:t> descend through posterior part of </a:t>
            </a:r>
            <a:r>
              <a:rPr lang="en-US" b="1" dirty="0" smtClean="0"/>
              <a:t>lateral white column of spinal cord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This </a:t>
            </a:r>
            <a:r>
              <a:rPr lang="en-US" b="1" dirty="0" smtClean="0"/>
              <a:t>bundle of crossed fibers is called crossed pyramidal tract or lateral </a:t>
            </a:r>
            <a:r>
              <a:rPr lang="en-US" b="1" dirty="0" err="1" smtClean="0"/>
              <a:t>corticospinal</a:t>
            </a:r>
            <a:r>
              <a:rPr lang="en-US" b="1" dirty="0" smtClean="0"/>
              <a:t> tract.</a:t>
            </a:r>
          </a:p>
          <a:p>
            <a:pPr algn="just"/>
            <a:r>
              <a:rPr lang="en-US" dirty="0" smtClean="0"/>
              <a:t>Remaining 20%of fibers do not cross the opposite side but descend down through </a:t>
            </a:r>
            <a:r>
              <a:rPr lang="en-US" b="1" dirty="0" smtClean="0"/>
              <a:t>anterior white column of spinal cord</a:t>
            </a:r>
            <a:r>
              <a:rPr lang="en-US" dirty="0" smtClean="0"/>
              <a:t>. This is called </a:t>
            </a:r>
            <a:r>
              <a:rPr lang="en-US" b="1" dirty="0" smtClean="0"/>
              <a:t>uncrossed pyramidal tract or </a:t>
            </a:r>
            <a:r>
              <a:rPr lang="en-US" b="1" dirty="0" err="1" smtClean="0"/>
              <a:t>corticospinal</a:t>
            </a:r>
            <a:r>
              <a:rPr lang="en-US" b="1" dirty="0" smtClean="0"/>
              <a:t> tract.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Pyramidal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Termination</a:t>
            </a:r>
          </a:p>
          <a:p>
            <a:pPr marL="0" indent="0" algn="just">
              <a:buNone/>
            </a:pPr>
            <a:r>
              <a:rPr lang="en-US" dirty="0" smtClean="0"/>
              <a:t>•All fibers of pyramidal tract, both crossed and</a:t>
            </a:r>
          </a:p>
          <a:p>
            <a:pPr marL="0" indent="0" algn="just">
              <a:buNone/>
            </a:pPr>
            <a:r>
              <a:rPr lang="en-US" dirty="0" smtClean="0"/>
              <a:t>  uncrossed </a:t>
            </a:r>
            <a:r>
              <a:rPr lang="en-US" dirty="0" err="1" smtClean="0"/>
              <a:t>fibres</a:t>
            </a:r>
            <a:r>
              <a:rPr lang="en-US" dirty="0" smtClean="0"/>
              <a:t> </a:t>
            </a:r>
            <a:r>
              <a:rPr lang="en-US" b="1" dirty="0" smtClean="0"/>
              <a:t>terminate in the motor</a:t>
            </a:r>
          </a:p>
          <a:p>
            <a:pPr marL="0" indent="0" algn="just">
              <a:buNone/>
            </a:pPr>
            <a:r>
              <a:rPr lang="en-US" b="1" dirty="0" smtClean="0"/>
              <a:t>  neurons of anterior grey horn </a:t>
            </a:r>
            <a:r>
              <a:rPr lang="en-US" dirty="0" smtClean="0"/>
              <a:t>either directly or</a:t>
            </a:r>
          </a:p>
          <a:p>
            <a:pPr marL="0" indent="0" algn="just">
              <a:buNone/>
            </a:pPr>
            <a:r>
              <a:rPr lang="en-US" dirty="0" smtClean="0"/>
              <a:t>  via </a:t>
            </a:r>
            <a:r>
              <a:rPr lang="en-US" dirty="0" err="1" smtClean="0"/>
              <a:t>internuncial</a:t>
            </a:r>
            <a:r>
              <a:rPr lang="en-US" dirty="0" smtClean="0"/>
              <a:t> neurons.</a:t>
            </a:r>
          </a:p>
          <a:p>
            <a:pPr marL="0" indent="0" algn="just">
              <a:buNone/>
            </a:pPr>
            <a:r>
              <a:rPr lang="en-US" dirty="0" smtClean="0"/>
              <a:t>•Pyramidal tract fibers terminate on both </a:t>
            </a:r>
          </a:p>
          <a:p>
            <a:pPr marL="0" indent="0" algn="just">
              <a:buNone/>
            </a:pPr>
            <a:r>
              <a:rPr lang="en-US" dirty="0" smtClean="0"/>
              <a:t>  α-motor neurons and </a:t>
            </a:r>
            <a:r>
              <a:rPr lang="el-GR" dirty="0" smtClean="0"/>
              <a:t>γ</a:t>
            </a:r>
            <a:r>
              <a:rPr lang="en-US" dirty="0" smtClean="0"/>
              <a:t>motor neurons.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Pyramidal Tracts-</a:t>
            </a:r>
            <a:r>
              <a:rPr lang="en-US" dirty="0" err="1" smtClean="0"/>
              <a:t>Corticospinal</a:t>
            </a:r>
            <a:endParaRPr lang="en-US" dirty="0"/>
          </a:p>
        </p:txBody>
      </p:sp>
      <p:pic>
        <p:nvPicPr>
          <p:cNvPr id="4" name="Content Placeholder 3" descr="image2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990600"/>
            <a:ext cx="6395212" cy="5750185"/>
          </a:xfrm>
        </p:spPr>
      </p:pic>
      <p:sp>
        <p:nvSpPr>
          <p:cNvPr id="6" name="Rectangle 5"/>
          <p:cNvSpPr/>
          <p:nvPr/>
        </p:nvSpPr>
        <p:spPr>
          <a:xfrm>
            <a:off x="38862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https://doctorlib.info/anatomy/textbook-clinical-neuroanatomy/17.html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Corticobulbar</a:t>
            </a:r>
            <a:r>
              <a:rPr lang="en-US" b="1" dirty="0" smtClean="0"/>
              <a:t> tract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799" y="609600"/>
            <a:ext cx="5285520" cy="60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336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http://wiki.ahuman.org/index.php/MindTractsDT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Pyramidal tracts-Functions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• Convey motor impulses into the spinal cord for controlling the voluntary movements.</a:t>
            </a:r>
          </a:p>
          <a:p>
            <a:pPr marL="0" indent="0" algn="just">
              <a:buNone/>
            </a:pPr>
            <a:r>
              <a:rPr lang="en-US" b="1" dirty="0" smtClean="0"/>
              <a:t>LCST: </a:t>
            </a:r>
            <a:r>
              <a:rPr lang="en-US" dirty="0" smtClean="0"/>
              <a:t>Voluntary movements of distal limb muscles and fine precise movements of fingers and hands to carry out skilled works</a:t>
            </a:r>
          </a:p>
          <a:p>
            <a:pPr marL="0" indent="0" algn="just">
              <a:buNone/>
            </a:pPr>
            <a:r>
              <a:rPr lang="en-US" b="1" dirty="0" err="1" smtClean="0"/>
              <a:t>ACST:C</a:t>
            </a:r>
            <a:r>
              <a:rPr lang="en-US" dirty="0" err="1" smtClean="0"/>
              <a:t>ontrol</a:t>
            </a:r>
            <a:r>
              <a:rPr lang="en-US" dirty="0" smtClean="0"/>
              <a:t> of muscles of trunk and proximal portions of limbs to carry out postural adjustments and gross movements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Fissure and </a:t>
            </a:r>
            <a:r>
              <a:rPr lang="en-US" b="1" dirty="0" err="1" smtClean="0"/>
              <a:t>sulci</a:t>
            </a:r>
            <a:r>
              <a:rPr lang="en-US" b="1" dirty="0" smtClean="0"/>
              <a:t> in spinal cord</a:t>
            </a:r>
            <a:endParaRPr lang="en-US" b="1" dirty="0"/>
          </a:p>
        </p:txBody>
      </p:sp>
      <p:pic>
        <p:nvPicPr>
          <p:cNvPr id="4" name="Content Placeholder 3" descr="3-s2.0-B9780123742476500055-f01-01-978012374247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43000"/>
            <a:ext cx="7619999" cy="5187229"/>
          </a:xfrm>
        </p:spPr>
      </p:pic>
      <p:sp>
        <p:nvSpPr>
          <p:cNvPr id="5" name="Rectangle 4"/>
          <p:cNvSpPr/>
          <p:nvPr/>
        </p:nvSpPr>
        <p:spPr>
          <a:xfrm>
            <a:off x="22098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https://www.sciencedirect.com/topics/veterinary-science-and-veterinary-medicine/arachnoid-mater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Pyramidal tracts-Functions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• Form a part of the pathways for superficial reflexes like </a:t>
            </a:r>
            <a:r>
              <a:rPr lang="en-US" dirty="0" err="1" smtClean="0"/>
              <a:t>cremasteric</a:t>
            </a:r>
            <a:r>
              <a:rPr lang="en-US" dirty="0" smtClean="0"/>
              <a:t>, abdominal and plantar reflexes.</a:t>
            </a:r>
          </a:p>
          <a:p>
            <a:r>
              <a:rPr lang="en-US" dirty="0" smtClean="0"/>
              <a:t>Fibers from somatic sensory area I and II and parietal association area concerned with sensory –motor co-</a:t>
            </a:r>
            <a:r>
              <a:rPr lang="en-US" dirty="0" err="1" smtClean="0"/>
              <a:t>ordination.eg:Hand</a:t>
            </a:r>
            <a:r>
              <a:rPr lang="en-US" dirty="0" smtClean="0"/>
              <a:t> eye coordination</a:t>
            </a:r>
          </a:p>
          <a:p>
            <a:pPr>
              <a:buNone/>
            </a:pPr>
            <a:r>
              <a:rPr lang="en-US" b="1" dirty="0" err="1" smtClean="0"/>
              <a:t>Corticobulbar</a:t>
            </a:r>
            <a:r>
              <a:rPr lang="en-US" b="1" dirty="0" smtClean="0"/>
              <a:t> tracts: </a:t>
            </a:r>
          </a:p>
          <a:p>
            <a:pPr>
              <a:buNone/>
            </a:pPr>
            <a:r>
              <a:rPr lang="en-US" b="1" dirty="0" smtClean="0"/>
              <a:t>   V</a:t>
            </a:r>
            <a:r>
              <a:rPr lang="en-US" dirty="0" smtClean="0"/>
              <a:t>oluntary control of muscles of larynx, pharynx, palate, upper and lower face ,jaw, eye etc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err="1" smtClean="0"/>
              <a:t>Lesion</a:t>
            </a:r>
            <a:r>
              <a:rPr lang="en-US" dirty="0" err="1" smtClean="0"/>
              <a:t>:pseudobulbarpalsy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Pyramidal tracts-Lesion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Effect of lesion</a:t>
            </a:r>
          </a:p>
          <a:p>
            <a:r>
              <a:rPr lang="en-US" dirty="0" smtClean="0"/>
              <a:t>Loss of voluntary movements</a:t>
            </a:r>
          </a:p>
          <a:p>
            <a:r>
              <a:rPr lang="en-US" dirty="0" smtClean="0"/>
              <a:t>Muscle tone increased-Spasticity</a:t>
            </a:r>
          </a:p>
          <a:p>
            <a:r>
              <a:rPr lang="en-US" dirty="0" smtClean="0"/>
              <a:t>Spastic paralysis</a:t>
            </a:r>
          </a:p>
          <a:p>
            <a:r>
              <a:rPr lang="en-US" dirty="0" smtClean="0"/>
              <a:t>Superficial reflexes lost </a:t>
            </a:r>
          </a:p>
          <a:p>
            <a:r>
              <a:rPr lang="en-US" dirty="0" smtClean="0"/>
              <a:t>Deep reflexes </a:t>
            </a:r>
            <a:r>
              <a:rPr lang="en-US" dirty="0" err="1" smtClean="0"/>
              <a:t>exaggrated</a:t>
            </a:r>
            <a:endParaRPr lang="en-US" dirty="0" smtClean="0"/>
          </a:p>
          <a:p>
            <a:r>
              <a:rPr lang="en-US" dirty="0" err="1" smtClean="0"/>
              <a:t>Babinski’s</a:t>
            </a:r>
            <a:r>
              <a:rPr lang="en-US" dirty="0" smtClean="0"/>
              <a:t> sign positive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4" name="Content Placeholder 3" descr="1_A6IzIKoUXW1eRbJ_mYdE3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21" y="275382"/>
            <a:ext cx="8838579" cy="6125419"/>
          </a:xfrm>
        </p:spPr>
      </p:pic>
      <p:sp>
        <p:nvSpPr>
          <p:cNvPr id="5" name="Rectangle 4"/>
          <p:cNvSpPr/>
          <p:nvPr/>
        </p:nvSpPr>
        <p:spPr>
          <a:xfrm>
            <a:off x="21336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https://medium.com/@natasha.s.abraham/touch-your-babys-feet-it-could-be-a-sign-29fe4fe0d734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Pyramidal tracts-Lesion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Effect of lesion</a:t>
            </a:r>
          </a:p>
          <a:p>
            <a:pPr marL="0" indent="0" algn="just">
              <a:buNone/>
            </a:pPr>
            <a:r>
              <a:rPr lang="en-US" sz="3300" b="1" dirty="0" smtClean="0"/>
              <a:t>At cerebral cortex</a:t>
            </a:r>
          </a:p>
          <a:p>
            <a:pPr marL="0" indent="0" algn="just">
              <a:buNone/>
            </a:pPr>
            <a:r>
              <a:rPr lang="en-US" sz="3300" dirty="0" smtClean="0"/>
              <a:t>Causes </a:t>
            </a:r>
            <a:r>
              <a:rPr lang="en-US" sz="3300" dirty="0" err="1" smtClean="0"/>
              <a:t>hypertonia</a:t>
            </a:r>
            <a:r>
              <a:rPr lang="en-US" sz="3300" dirty="0" smtClean="0"/>
              <a:t>, spasticity and </a:t>
            </a:r>
            <a:r>
              <a:rPr lang="en-US" sz="3300" b="1" dirty="0" err="1" smtClean="0"/>
              <a:t>contralateral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monoplegia</a:t>
            </a:r>
            <a:r>
              <a:rPr lang="en-US" sz="3300" dirty="0" smtClean="0"/>
              <a:t> or </a:t>
            </a:r>
            <a:r>
              <a:rPr lang="en-US" sz="3300" dirty="0" err="1" smtClean="0"/>
              <a:t>contralateral</a:t>
            </a:r>
            <a:r>
              <a:rPr lang="en-US" sz="3300" dirty="0" smtClean="0"/>
              <a:t> </a:t>
            </a:r>
            <a:r>
              <a:rPr lang="en-US" sz="3300" dirty="0" err="1" smtClean="0"/>
              <a:t>hemiplegia</a:t>
            </a:r>
            <a:r>
              <a:rPr lang="en-US" sz="3300" dirty="0" smtClean="0"/>
              <a:t>.</a:t>
            </a:r>
          </a:p>
          <a:p>
            <a:pPr marL="0" indent="0" algn="just">
              <a:buNone/>
            </a:pPr>
            <a:r>
              <a:rPr lang="en-US" sz="3300" b="1" dirty="0" smtClean="0"/>
              <a:t>At internal capsule</a:t>
            </a:r>
          </a:p>
          <a:p>
            <a:pPr marL="0" indent="0" algn="just">
              <a:buNone/>
            </a:pPr>
            <a:r>
              <a:rPr lang="en-US" sz="3300" dirty="0" smtClean="0"/>
              <a:t>Lesion of pyramidal tract fibers at posterior limb of internal capsule results in </a:t>
            </a:r>
            <a:r>
              <a:rPr lang="en-US" sz="3300" b="1" dirty="0" err="1" smtClean="0"/>
              <a:t>contralateral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hemiplegia</a:t>
            </a:r>
            <a:r>
              <a:rPr lang="en-US" sz="3300" b="1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Pyramidal tracts-Lesion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/>
              <a:t>Effect of lesion</a:t>
            </a:r>
          </a:p>
          <a:p>
            <a:pPr marL="0" indent="0" algn="just">
              <a:buNone/>
            </a:pPr>
            <a:r>
              <a:rPr lang="en-US" b="1" dirty="0" smtClean="0"/>
              <a:t>Spinal cord</a:t>
            </a:r>
          </a:p>
          <a:p>
            <a:pPr marL="0" indent="0" algn="just">
              <a:buNone/>
            </a:pPr>
            <a:r>
              <a:rPr lang="en-US" dirty="0" smtClean="0"/>
              <a:t>•</a:t>
            </a:r>
            <a:r>
              <a:rPr lang="en-US" b="1" dirty="0" smtClean="0"/>
              <a:t>Unilateral lesion </a:t>
            </a:r>
            <a:r>
              <a:rPr lang="en-US" dirty="0" smtClean="0"/>
              <a:t>of the lateral </a:t>
            </a:r>
            <a:r>
              <a:rPr lang="en-US" dirty="0" err="1" smtClean="0"/>
              <a:t>corticospinal</a:t>
            </a:r>
            <a:r>
              <a:rPr lang="en-US" dirty="0" smtClean="0"/>
              <a:t> fibers at upper cervical segment causes </a:t>
            </a:r>
            <a:r>
              <a:rPr lang="en-US" b="1" dirty="0" err="1" smtClean="0"/>
              <a:t>ipsilateral</a:t>
            </a:r>
            <a:r>
              <a:rPr lang="en-US" b="1" dirty="0" smtClean="0"/>
              <a:t> </a:t>
            </a:r>
            <a:r>
              <a:rPr lang="en-US" b="1" dirty="0" err="1" smtClean="0"/>
              <a:t>hemiplegia</a:t>
            </a:r>
            <a:r>
              <a:rPr lang="en-US" dirty="0" smtClean="0"/>
              <a:t>. </a:t>
            </a:r>
            <a:r>
              <a:rPr lang="en-US" b="1" dirty="0" smtClean="0"/>
              <a:t>Bilateral lesion </a:t>
            </a:r>
            <a:r>
              <a:rPr lang="en-US" dirty="0" smtClean="0"/>
              <a:t>causes-</a:t>
            </a:r>
            <a:r>
              <a:rPr lang="en-US" b="1" dirty="0" smtClean="0"/>
              <a:t>quadriplegia</a:t>
            </a:r>
            <a:r>
              <a:rPr lang="en-US" dirty="0" smtClean="0"/>
              <a:t> and </a:t>
            </a:r>
            <a:r>
              <a:rPr lang="en-US" b="1" dirty="0" smtClean="0"/>
              <a:t>paralysis of respiratory muscles</a:t>
            </a:r>
          </a:p>
          <a:p>
            <a:pPr marL="0" indent="0" algn="just">
              <a:buNone/>
            </a:pPr>
            <a:r>
              <a:rPr lang="en-US" dirty="0" smtClean="0"/>
              <a:t>•Bilateral lesion of these fibers in </a:t>
            </a:r>
            <a:r>
              <a:rPr lang="en-US" b="1" dirty="0" smtClean="0"/>
              <a:t>thoracic and lumbar segments</a:t>
            </a:r>
            <a:r>
              <a:rPr lang="en-US" dirty="0" smtClean="0"/>
              <a:t> results in </a:t>
            </a:r>
            <a:r>
              <a:rPr lang="en-US" b="1" dirty="0" smtClean="0"/>
              <a:t>paraplegia</a:t>
            </a:r>
            <a:r>
              <a:rPr lang="en-US" dirty="0" smtClean="0"/>
              <a:t> without paralysis of respiratory muscles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Extrapyramidal</a:t>
            </a:r>
            <a:r>
              <a:rPr lang="en-US" b="1" dirty="0" smtClean="0"/>
              <a:t> tracts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altLang="en-US" dirty="0" smtClean="0"/>
              <a:t>D</a:t>
            </a:r>
            <a:r>
              <a:rPr lang="en-US" dirty="0" err="1" smtClean="0"/>
              <a:t>escending</a:t>
            </a:r>
            <a:r>
              <a:rPr lang="en-US" dirty="0" smtClean="0"/>
              <a:t> tracts of spinal cord other than pyramidal tract are called </a:t>
            </a:r>
            <a:r>
              <a:rPr lang="en-US" dirty="0" err="1" smtClean="0"/>
              <a:t>extrapyramidal</a:t>
            </a:r>
            <a:r>
              <a:rPr lang="en-US" dirty="0" smtClean="0"/>
              <a:t> tract. They are </a:t>
            </a:r>
          </a:p>
          <a:p>
            <a:pPr algn="just"/>
            <a:r>
              <a:rPr lang="en-US" dirty="0" smtClean="0"/>
              <a:t>Medial longitudinal fasciculus</a:t>
            </a:r>
          </a:p>
          <a:p>
            <a:pPr algn="just"/>
            <a:r>
              <a:rPr lang="en-US" dirty="0" smtClean="0"/>
              <a:t>Anterior </a:t>
            </a:r>
            <a:r>
              <a:rPr lang="en-US" dirty="0" err="1" smtClean="0"/>
              <a:t>vestibulospinal</a:t>
            </a:r>
            <a:r>
              <a:rPr lang="en-US" dirty="0" smtClean="0"/>
              <a:t> tract</a:t>
            </a:r>
          </a:p>
          <a:p>
            <a:pPr algn="just"/>
            <a:r>
              <a:rPr lang="en-US" dirty="0" smtClean="0"/>
              <a:t>Lateral </a:t>
            </a:r>
            <a:r>
              <a:rPr lang="en-US" dirty="0" err="1" smtClean="0"/>
              <a:t>vestibulospinal</a:t>
            </a:r>
            <a:r>
              <a:rPr lang="en-US" dirty="0" smtClean="0"/>
              <a:t> tract</a:t>
            </a:r>
          </a:p>
          <a:p>
            <a:pPr algn="just"/>
            <a:r>
              <a:rPr lang="en-US" dirty="0" err="1" smtClean="0"/>
              <a:t>Reticulospinal</a:t>
            </a:r>
            <a:r>
              <a:rPr lang="en-US" dirty="0" smtClean="0"/>
              <a:t> tract</a:t>
            </a:r>
          </a:p>
          <a:p>
            <a:pPr algn="just"/>
            <a:r>
              <a:rPr lang="en-US" dirty="0" err="1" smtClean="0"/>
              <a:t>Tectospinal</a:t>
            </a:r>
            <a:r>
              <a:rPr lang="en-US" dirty="0" smtClean="0"/>
              <a:t> tract</a:t>
            </a:r>
          </a:p>
          <a:p>
            <a:pPr algn="just"/>
            <a:r>
              <a:rPr lang="en-US" dirty="0" err="1" smtClean="0"/>
              <a:t>Rubrospinal</a:t>
            </a:r>
            <a:r>
              <a:rPr lang="en-US" dirty="0" smtClean="0"/>
              <a:t> tract</a:t>
            </a:r>
          </a:p>
          <a:p>
            <a:pPr algn="just"/>
            <a:r>
              <a:rPr lang="en-US" dirty="0" err="1" smtClean="0"/>
              <a:t>Olivospinal</a:t>
            </a:r>
            <a:r>
              <a:rPr lang="en-US" dirty="0" smtClean="0"/>
              <a:t> tract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Pyramidal tract </a:t>
            </a:r>
            <a:r>
              <a:rPr lang="en-US" sz="3600" b="1" dirty="0" err="1" smtClean="0"/>
              <a:t>vs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Extrapyramidal</a:t>
            </a:r>
            <a:r>
              <a:rPr lang="en-US" sz="3600" b="1" dirty="0" smtClean="0"/>
              <a:t> tract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 pyramidal tracts may directly innervate motor neurons of the spinal cord or brainstem (anterior horn cells or certain cranial nerve nuclei)</a:t>
            </a:r>
          </a:p>
          <a:p>
            <a:r>
              <a:rPr lang="en-US" sz="3600" dirty="0" smtClean="0"/>
              <a:t>The </a:t>
            </a:r>
            <a:r>
              <a:rPr lang="en-US" sz="3600" dirty="0" err="1" smtClean="0"/>
              <a:t>extrapyramidal</a:t>
            </a:r>
            <a:r>
              <a:rPr lang="en-US" sz="3600" dirty="0" smtClean="0"/>
              <a:t> system centers on the modulation and regulation (indirect control) of anterior horn cells.</a:t>
            </a:r>
            <a:endParaRPr lang="en-US" sz="36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54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4384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https://www.slideshare.net/sarvanshikhalora/pyramidal-and-extrapyramidal-tracts-of-spinal-cord-by-sk</a:t>
            </a:r>
            <a:endParaRPr lang="en-US" sz="8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86560"/>
          <a:ext cx="87630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837266"/>
                <a:gridCol w="2677584"/>
                <a:gridCol w="2190750"/>
              </a:tblGrid>
              <a:tr h="346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Tracts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33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Medial longitudinal fasciculus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 white 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Medial vestibular nuclei, Reticular formation, Superior </a:t>
                      </a:r>
                      <a:r>
                        <a:rPr lang="en-US" dirty="0" err="1" smtClean="0"/>
                        <a:t>colliculus</a:t>
                      </a:r>
                      <a:r>
                        <a:rPr lang="en-US" dirty="0" smtClean="0"/>
                        <a:t>, Interstitial nucleus of </a:t>
                      </a:r>
                      <a:r>
                        <a:rPr lang="en-US" dirty="0" err="1" smtClean="0"/>
                        <a:t>cajal</a:t>
                      </a:r>
                      <a:r>
                        <a:rPr lang="en-US" dirty="0" smtClean="0"/>
                        <a:t> (brainstem)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Coordination of </a:t>
                      </a:r>
                      <a:r>
                        <a:rPr lang="en-US" dirty="0" err="1" smtClean="0"/>
                        <a:t>refelex</a:t>
                      </a:r>
                      <a:r>
                        <a:rPr lang="en-US" dirty="0" smtClean="0"/>
                        <a:t> ocular movements.</a:t>
                      </a:r>
                    </a:p>
                    <a:p>
                      <a:r>
                        <a:rPr lang="en-US" dirty="0" smtClean="0"/>
                        <a:t>Integration of movements of eyes and neck</a:t>
                      </a:r>
                      <a:endParaRPr lang="en-US" dirty="0"/>
                    </a:p>
                  </a:txBody>
                  <a:tcPr/>
                </a:tc>
              </a:tr>
              <a:tr h="378738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Ant.vestibulospinal</a:t>
                      </a:r>
                      <a:r>
                        <a:rPr lang="en-US" b="1" baseline="0" dirty="0" smtClean="0"/>
                        <a:t> tract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 white column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Medial</a:t>
                      </a:r>
                      <a:r>
                        <a:rPr lang="en-US" baseline="0" dirty="0" smtClean="0"/>
                        <a:t> vestibular nucleus</a:t>
                      </a:r>
                    </a:p>
                    <a:p>
                      <a:r>
                        <a:rPr lang="en-US" baseline="0" dirty="0" smtClean="0"/>
                        <a:t>(Pons and medulla)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Maintainence</a:t>
                      </a:r>
                      <a:r>
                        <a:rPr lang="en-US" dirty="0" smtClean="0"/>
                        <a:t> of muscle tone and posture</a:t>
                      </a:r>
                      <a:endParaRPr lang="en-US" dirty="0"/>
                    </a:p>
                    <a:p>
                      <a:r>
                        <a:rPr lang="en-US" dirty="0" smtClean="0"/>
                        <a:t>Maintenance of position of head and body during acceleration</a:t>
                      </a:r>
                      <a:endParaRPr lang="en-US" dirty="0"/>
                    </a:p>
                  </a:txBody>
                  <a:tcPr/>
                </a:tc>
              </a:tr>
              <a:tr h="378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Lat.vestibulospinal</a:t>
                      </a:r>
                      <a:r>
                        <a:rPr lang="en-US" b="1" baseline="0" dirty="0" smtClean="0"/>
                        <a:t> tract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Lat white column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Lateral</a:t>
                      </a:r>
                      <a:r>
                        <a:rPr lang="en-US" baseline="0" dirty="0" smtClean="0"/>
                        <a:t> vestibular nucleus</a:t>
                      </a:r>
                    </a:p>
                    <a:p>
                      <a:r>
                        <a:rPr lang="en-US" baseline="0" dirty="0" smtClean="0"/>
                        <a:t>(Pons and medulla)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8738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Reticulospinal</a:t>
                      </a:r>
                      <a:r>
                        <a:rPr lang="en-US" b="1" dirty="0" smtClean="0"/>
                        <a:t> tract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Lat white column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Reticular formation of </a:t>
                      </a:r>
                      <a:r>
                        <a:rPr lang="en-US" dirty="0" err="1" smtClean="0"/>
                        <a:t>pons</a:t>
                      </a:r>
                      <a:r>
                        <a:rPr lang="en-US" dirty="0" smtClean="0"/>
                        <a:t> and medulla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Co-ordination of voluntary and reflex movements</a:t>
                      </a:r>
                    </a:p>
                    <a:p>
                      <a:r>
                        <a:rPr lang="en-US" dirty="0" smtClean="0"/>
                        <a:t>Control of muscle tone</a:t>
                      </a:r>
                    </a:p>
                    <a:p>
                      <a:r>
                        <a:rPr lang="en-US" dirty="0" smtClean="0"/>
                        <a:t>Control of respiration</a:t>
                      </a:r>
                    </a:p>
                    <a:p>
                      <a:r>
                        <a:rPr lang="en-US" dirty="0" smtClean="0"/>
                        <a:t>Control of diameter of blood vessels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Descending Tracts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3820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5107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Tracts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17887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Tectospinal</a:t>
                      </a:r>
                      <a:r>
                        <a:rPr lang="en-US" b="1" dirty="0" smtClean="0"/>
                        <a:t> tract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Ant.</a:t>
                      </a:r>
                      <a:r>
                        <a:rPr lang="en-US" baseline="0" dirty="0" smtClean="0"/>
                        <a:t> w</a:t>
                      </a:r>
                      <a:r>
                        <a:rPr lang="en-US" dirty="0" smtClean="0"/>
                        <a:t>hite </a:t>
                      </a:r>
                      <a:r>
                        <a:rPr lang="en-US" dirty="0" err="1" smtClean="0"/>
                        <a:t>cloumn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Sup.colliculus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(Midbrain)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of movements head in response to visual and auditory stimuli</a:t>
                      </a:r>
                      <a:endParaRPr lang="en-US" dirty="0"/>
                    </a:p>
                  </a:txBody>
                  <a:tcPr/>
                </a:tc>
              </a:tr>
              <a:tr h="1294954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Rubrospinal</a:t>
                      </a:r>
                      <a:r>
                        <a:rPr lang="en-US" b="1" dirty="0" smtClean="0"/>
                        <a:t> tract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Lat.</a:t>
                      </a:r>
                      <a:r>
                        <a:rPr lang="en-US" baseline="0" dirty="0" smtClean="0"/>
                        <a:t> w</a:t>
                      </a:r>
                      <a:r>
                        <a:rPr lang="en-US" dirty="0" smtClean="0"/>
                        <a:t>hite </a:t>
                      </a:r>
                      <a:r>
                        <a:rPr lang="en-US" dirty="0" err="1" smtClean="0"/>
                        <a:t>cloumn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 </a:t>
                      </a:r>
                      <a:r>
                        <a:rPr lang="en-US" dirty="0" err="1" smtClean="0"/>
                        <a:t>magnocellularis</a:t>
                      </a:r>
                      <a:r>
                        <a:rPr lang="en-US" dirty="0" smtClean="0"/>
                        <a:t> of Red nucleus</a:t>
                      </a:r>
                    </a:p>
                    <a:p>
                      <a:r>
                        <a:rPr lang="en-US" dirty="0" smtClean="0"/>
                        <a:t>(Midbrain)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Facilitatrory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influence on flexor muscle tone</a:t>
                      </a:r>
                      <a:endParaRPr lang="en-US" dirty="0"/>
                    </a:p>
                  </a:txBody>
                  <a:tcPr/>
                </a:tc>
              </a:tr>
              <a:tr h="12769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Olivoospinal</a:t>
                      </a:r>
                      <a:r>
                        <a:rPr lang="en-US" b="1" dirty="0" smtClean="0"/>
                        <a:t> tract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Lat.</a:t>
                      </a:r>
                      <a:r>
                        <a:rPr lang="en-US" baseline="0" dirty="0" smtClean="0"/>
                        <a:t> w</a:t>
                      </a:r>
                      <a:r>
                        <a:rPr lang="en-US" dirty="0" smtClean="0"/>
                        <a:t>hite </a:t>
                      </a:r>
                      <a:r>
                        <a:rPr lang="en-US" dirty="0" err="1" smtClean="0"/>
                        <a:t>cloumn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Inf.Olivary</a:t>
                      </a:r>
                      <a:r>
                        <a:rPr lang="en-US" dirty="0" smtClean="0"/>
                        <a:t> nucleus</a:t>
                      </a:r>
                    </a:p>
                    <a:p>
                      <a:r>
                        <a:rPr lang="en-US" dirty="0" smtClean="0"/>
                        <a:t>(Medulla)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of movements due to </a:t>
                      </a:r>
                      <a:r>
                        <a:rPr lang="en-US" dirty="0" err="1" smtClean="0"/>
                        <a:t>proprioception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Segments of spinal cord</a:t>
            </a:r>
            <a:endParaRPr lang="en-US" b="1" dirty="0"/>
          </a:p>
        </p:txBody>
      </p:sp>
      <p:pic>
        <p:nvPicPr>
          <p:cNvPr id="4" name="Content Placeholder 3" descr="spinal-cord-segmen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165910"/>
            <a:ext cx="2971800" cy="5536504"/>
          </a:xfrm>
        </p:spPr>
      </p:pic>
      <p:sp>
        <p:nvSpPr>
          <p:cNvPr id="6" name="Rectangle 5"/>
          <p:cNvSpPr/>
          <p:nvPr/>
        </p:nvSpPr>
        <p:spPr>
          <a:xfrm>
            <a:off x="3048000" y="6324600"/>
            <a:ext cx="398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800" dirty="0" smtClean="0">
              <a:solidFill>
                <a:prstClr val="black"/>
              </a:solidFill>
              <a:hlinkClick r:id="rId3"/>
            </a:endParaRPr>
          </a:p>
          <a:p>
            <a:pPr lvl="0"/>
            <a:endParaRPr lang="en-US" sz="800" dirty="0" smtClean="0">
              <a:solidFill>
                <a:prstClr val="black"/>
              </a:solidFill>
              <a:hlinkClick r:id="rId3"/>
            </a:endParaRPr>
          </a:p>
          <a:p>
            <a:pPr lvl="0"/>
            <a:r>
              <a:rPr lang="en-US" sz="800" dirty="0" smtClean="0">
                <a:solidFill>
                  <a:prstClr val="black"/>
                </a:solidFill>
                <a:hlinkClick r:id="rId3"/>
              </a:rPr>
              <a:t>https://www.sci-info-pages.com/levels-and-classification/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2906"/>
            <a:ext cx="6172200" cy="642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098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https://nba.uth.tmc.edu/neuroanatomy/L6/Lab06p18_index.html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L07P08F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236528" cy="6705600"/>
          </a:xfrm>
        </p:spPr>
      </p:pic>
      <p:sp>
        <p:nvSpPr>
          <p:cNvPr id="5" name="Rectangle 4"/>
          <p:cNvSpPr/>
          <p:nvPr/>
        </p:nvSpPr>
        <p:spPr>
          <a:xfrm>
            <a:off x="24384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https://nba.uth.tmc.edu/neuroanatomy/L7/Lab07p07_index.html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Tectum</a:t>
            </a:r>
            <a:r>
              <a:rPr lang="en-US" dirty="0" smtClean="0"/>
              <a:t> of midbrain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811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flipV="1">
            <a:off x="2590800" y="6337494"/>
            <a:ext cx="4267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https://operativeneurosurgery.com/doku.php?id=tectum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Olivary</a:t>
            </a:r>
            <a:r>
              <a:rPr lang="en-US" dirty="0" smtClean="0"/>
              <a:t> nucleus</a:t>
            </a:r>
            <a:endParaRPr lang="en-US" dirty="0"/>
          </a:p>
        </p:txBody>
      </p:sp>
      <p:pic>
        <p:nvPicPr>
          <p:cNvPr id="4" name="Content Placeholder 3" descr="250px-Medulla_oblongata,_pons_and_middle_cerebellar_pedun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152" y="968509"/>
            <a:ext cx="7136047" cy="5366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UMN VS LMN lesion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1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Lower</a:t>
                      </a:r>
                      <a:r>
                        <a:rPr lang="en-US" baseline="0" dirty="0" smtClean="0"/>
                        <a:t> motor Neuron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Upper motor neuron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or </a:t>
                      </a:r>
                      <a:r>
                        <a:rPr lang="en-US" b="1" dirty="0" smtClean="0"/>
                        <a:t>individual muscle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affected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Involves </a:t>
                      </a:r>
                      <a:r>
                        <a:rPr lang="en-US" b="1" dirty="0" smtClean="0"/>
                        <a:t>group of muscles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muscle tone-</a:t>
                      </a:r>
                      <a:r>
                        <a:rPr lang="en-US" b="1" dirty="0" smtClean="0"/>
                        <a:t>Flaccid paralysis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Hypertonic-spastic paralysis</a:t>
                      </a:r>
                    </a:p>
                    <a:p>
                      <a:r>
                        <a:rPr lang="en-US" dirty="0" smtClean="0"/>
                        <a:t>Cause:</a:t>
                      </a:r>
                    </a:p>
                    <a:p>
                      <a:r>
                        <a:rPr lang="en-US" dirty="0" smtClean="0"/>
                        <a:t>Loss of higher inhibitory control</a:t>
                      </a:r>
                    </a:p>
                    <a:p>
                      <a:r>
                        <a:rPr lang="en-US" dirty="0" err="1" smtClean="0"/>
                        <a:t>Denervation</a:t>
                      </a:r>
                      <a:r>
                        <a:rPr lang="en-US" dirty="0" smtClean="0"/>
                        <a:t> hypersensitivity of centers below the lesion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Disuse atrophy of muscle-shrinkage of muscle and replaced by</a:t>
                      </a:r>
                      <a:r>
                        <a:rPr lang="en-US" baseline="0" dirty="0" smtClean="0"/>
                        <a:t> fibrous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Muscle</a:t>
                      </a:r>
                      <a:r>
                        <a:rPr lang="en-US" baseline="0" dirty="0" smtClean="0"/>
                        <a:t> atrophy is not severe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Superficial</a:t>
                      </a:r>
                      <a:r>
                        <a:rPr lang="en-US" baseline="0" dirty="0" smtClean="0"/>
                        <a:t> reflexes-a</a:t>
                      </a:r>
                      <a:r>
                        <a:rPr lang="en-US" dirty="0" smtClean="0"/>
                        <a:t>bsent</a:t>
                      </a:r>
                    </a:p>
                    <a:p>
                      <a:r>
                        <a:rPr lang="en-US" dirty="0" smtClean="0"/>
                        <a:t>Deep reflexes-absent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</a:t>
                      </a:r>
                      <a:r>
                        <a:rPr lang="en-US" baseline="0" dirty="0" smtClean="0"/>
                        <a:t> reflexes-</a:t>
                      </a:r>
                      <a:r>
                        <a:rPr lang="en-US" baseline="0" dirty="0" err="1" smtClean="0"/>
                        <a:t>abdominal,cremastric</a:t>
                      </a:r>
                      <a:r>
                        <a:rPr lang="en-US" baseline="0" dirty="0" smtClean="0"/>
                        <a:t> and anal reflexes lost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Deep</a:t>
                      </a:r>
                      <a:r>
                        <a:rPr lang="en-US" baseline="0" dirty="0" smtClean="0"/>
                        <a:t> reflexes-Hyperactive due to increased gamma motor discharge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Babinski’s</a:t>
                      </a:r>
                      <a:r>
                        <a:rPr lang="en-US" dirty="0" smtClean="0"/>
                        <a:t> sign-not</a:t>
                      </a:r>
                      <a:r>
                        <a:rPr lang="en-US" baseline="0" dirty="0" smtClean="0"/>
                        <a:t> elicited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Babinski’s</a:t>
                      </a:r>
                      <a:r>
                        <a:rPr lang="en-US" dirty="0" smtClean="0"/>
                        <a:t> sign-elicited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Babinski’s</a:t>
            </a:r>
            <a:r>
              <a:rPr lang="en-US" b="1" dirty="0" smtClean="0"/>
              <a:t> 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Procedure</a:t>
            </a:r>
          </a:p>
          <a:p>
            <a:pPr>
              <a:buNone/>
            </a:pPr>
            <a:r>
              <a:rPr lang="en-US" dirty="0" smtClean="0"/>
              <a:t>Stroke the outer edge of the sole of foot with</a:t>
            </a:r>
          </a:p>
          <a:p>
            <a:pPr>
              <a:buNone/>
            </a:pPr>
            <a:r>
              <a:rPr lang="en-US" dirty="0" smtClean="0"/>
              <a:t>firm tactile stimulus from heel towards little toe </a:t>
            </a:r>
          </a:p>
          <a:p>
            <a:pPr>
              <a:buNone/>
            </a:pPr>
            <a:r>
              <a:rPr lang="en-US" dirty="0" smtClean="0"/>
              <a:t>and then medially across the metatarsals</a:t>
            </a:r>
          </a:p>
          <a:p>
            <a:pPr>
              <a:buNone/>
            </a:pPr>
            <a:r>
              <a:rPr lang="en-US" b="1" dirty="0" err="1" smtClean="0"/>
              <a:t>Babinski’s</a:t>
            </a:r>
            <a:r>
              <a:rPr lang="en-US" b="1" dirty="0" smtClean="0"/>
              <a:t> positive sign</a:t>
            </a:r>
          </a:p>
          <a:p>
            <a:pPr>
              <a:buNone/>
            </a:pPr>
            <a:r>
              <a:rPr lang="en-US" dirty="0" err="1" smtClean="0"/>
              <a:t>Dorsiflexion</a:t>
            </a:r>
            <a:r>
              <a:rPr lang="en-US" dirty="0" smtClean="0"/>
              <a:t> of great toe and fanning out of</a:t>
            </a:r>
          </a:p>
          <a:p>
            <a:pPr>
              <a:buNone/>
            </a:pPr>
            <a:r>
              <a:rPr lang="en-US" dirty="0" smtClean="0"/>
              <a:t>other toes</a:t>
            </a:r>
          </a:p>
          <a:p>
            <a:pPr>
              <a:buNone/>
            </a:pPr>
            <a:r>
              <a:rPr lang="en-US" b="1" dirty="0" smtClean="0"/>
              <a:t>Normal plantar reflex: </a:t>
            </a:r>
            <a:r>
              <a:rPr lang="en-US" dirty="0" smtClean="0"/>
              <a:t>Plantar flexion of great</a:t>
            </a:r>
          </a:p>
          <a:p>
            <a:pPr>
              <a:buNone/>
            </a:pPr>
            <a:r>
              <a:rPr lang="en-US" dirty="0" smtClean="0"/>
              <a:t>toe and small toes with adduction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err="1" smtClean="0"/>
              <a:t>Babinski’s</a:t>
            </a:r>
            <a:r>
              <a:rPr lang="en-US" b="1" dirty="0" smtClean="0"/>
              <a:t>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Causes: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Infants below one year of age as pyramidal tracts are not developed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During deep sleep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Inhibition of pyramidal tracts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/>
              <a:t>Cheyne</a:t>
            </a:r>
            <a:r>
              <a:rPr lang="en-US" sz="3600" dirty="0" smtClean="0"/>
              <a:t> stokes respiration due to hypoxia</a:t>
            </a:r>
            <a:endParaRPr lang="en-US" sz="36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4" name="Content Placeholder 3" descr="1_A6IzIKoUXW1eRbJ_mYdE3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21" y="275382"/>
            <a:ext cx="8838579" cy="6125419"/>
          </a:xfrm>
        </p:spPr>
      </p:pic>
      <p:sp>
        <p:nvSpPr>
          <p:cNvPr id="5" name="Rectangle 4"/>
          <p:cNvSpPr/>
          <p:nvPr/>
        </p:nvSpPr>
        <p:spPr>
          <a:xfrm>
            <a:off x="21336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https://medium.com/@natasha.s.abraham/touch-your-babys-feet-it-could-be-a-sign-29fe4fe0d734</a:t>
            </a:r>
            <a:endParaRPr lang="en-US" sz="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Hemisection</a:t>
            </a:r>
            <a:r>
              <a:rPr lang="en-US" sz="3600" b="1" dirty="0" smtClean="0"/>
              <a:t> of spinal cord-Brown </a:t>
            </a:r>
            <a:r>
              <a:rPr lang="en-US" sz="3600" b="1" dirty="0" err="1" smtClean="0"/>
              <a:t>sequard</a:t>
            </a:r>
            <a:r>
              <a:rPr lang="en-US" sz="3600" b="1" dirty="0" smtClean="0"/>
              <a:t>  syndrome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Hemisection</a:t>
            </a:r>
            <a:r>
              <a:rPr lang="en-US" dirty="0" smtClean="0"/>
              <a:t>-lesion involving lateral half of</a:t>
            </a:r>
          </a:p>
          <a:p>
            <a:pPr>
              <a:buNone/>
            </a:pPr>
            <a:r>
              <a:rPr lang="en-US" dirty="0" smtClean="0"/>
              <a:t>spinal cord</a:t>
            </a:r>
          </a:p>
          <a:p>
            <a:pPr>
              <a:buNone/>
            </a:pPr>
            <a:r>
              <a:rPr lang="en-US" b="1" dirty="0" smtClean="0"/>
              <a:t>Functional changes can be divided into three</a:t>
            </a:r>
          </a:p>
          <a:p>
            <a:pPr>
              <a:buNone/>
            </a:pPr>
            <a:r>
              <a:rPr lang="en-US" b="1" dirty="0" smtClean="0"/>
              <a:t>categories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Below the level of lesion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At the level of lesion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Above the level of lesion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Brown </a:t>
            </a:r>
            <a:r>
              <a:rPr lang="en-US" b="1" dirty="0" err="1" smtClean="0"/>
              <a:t>sequard</a:t>
            </a:r>
            <a:r>
              <a:rPr lang="en-US" b="1" dirty="0" smtClean="0"/>
              <a:t> 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33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dirty="0" smtClean="0"/>
              <a:t>Changes below the level of </a:t>
            </a:r>
            <a:r>
              <a:rPr lang="en-US" sz="4000" b="1" dirty="0" err="1" smtClean="0"/>
              <a:t>hemisection</a:t>
            </a: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On same side</a:t>
            </a:r>
          </a:p>
          <a:p>
            <a:pPr>
              <a:buNone/>
            </a:pPr>
            <a:r>
              <a:rPr lang="en-US" sz="4000" b="1" dirty="0" smtClean="0"/>
              <a:t>Sensory changes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/>
              <a:t>Sensations carried by uncrossed tracts lost</a:t>
            </a:r>
          </a:p>
          <a:p>
            <a:pPr>
              <a:lnSpc>
                <a:spcPct val="120000"/>
              </a:lnSpc>
              <a:buNone/>
            </a:pPr>
            <a:r>
              <a:rPr lang="en-US" sz="4000" dirty="0" smtClean="0"/>
              <a:t>    loss of  fine touch , tactile localization and tactile</a:t>
            </a:r>
          </a:p>
          <a:p>
            <a:pPr>
              <a:lnSpc>
                <a:spcPct val="120000"/>
              </a:lnSpc>
              <a:buNone/>
            </a:pPr>
            <a:r>
              <a:rPr lang="en-US" sz="4000" dirty="0" smtClean="0"/>
              <a:t>    </a:t>
            </a:r>
            <a:r>
              <a:rPr lang="en-US" sz="4000" dirty="0" err="1" smtClean="0"/>
              <a:t>discrimniation</a:t>
            </a:r>
            <a:r>
              <a:rPr lang="en-US" sz="4000" dirty="0" smtClean="0"/>
              <a:t> , vibration sense due to damage of</a:t>
            </a:r>
          </a:p>
          <a:p>
            <a:pPr>
              <a:lnSpc>
                <a:spcPct val="120000"/>
              </a:lnSpc>
              <a:buNone/>
            </a:pPr>
            <a:r>
              <a:rPr lang="en-US" sz="4000" dirty="0" smtClean="0"/>
              <a:t>    </a:t>
            </a:r>
            <a:r>
              <a:rPr lang="en-US" sz="4000" b="1" dirty="0" smtClean="0"/>
              <a:t>dorsal column tracts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/>
              <a:t>Sensations carried by crossed tracts retained</a:t>
            </a:r>
          </a:p>
          <a:p>
            <a:pPr>
              <a:lnSpc>
                <a:spcPct val="120000"/>
              </a:lnSpc>
              <a:buNone/>
            </a:pPr>
            <a:r>
              <a:rPr lang="en-US" sz="4000" dirty="0" smtClean="0"/>
              <a:t>    Pain, temperature and crude touch sensation</a:t>
            </a:r>
          </a:p>
          <a:p>
            <a:pPr>
              <a:lnSpc>
                <a:spcPct val="120000"/>
              </a:lnSpc>
              <a:buNone/>
            </a:pPr>
            <a:r>
              <a:rPr lang="en-US" sz="4000" dirty="0" smtClean="0"/>
              <a:t>    unaffected-</a:t>
            </a:r>
            <a:r>
              <a:rPr lang="en-US" sz="4000" b="1" dirty="0" err="1" smtClean="0"/>
              <a:t>Spinothalmic</a:t>
            </a:r>
            <a:r>
              <a:rPr lang="en-US" sz="4000" b="1" dirty="0" smtClean="0"/>
              <a:t> tracts </a:t>
            </a:r>
            <a:r>
              <a:rPr lang="en-US" sz="4000" dirty="0" smtClean="0"/>
              <a:t>carrying this sensation cross to opposite side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Spinal segments</a:t>
            </a:r>
            <a:endParaRPr lang="en-US" dirty="0"/>
          </a:p>
        </p:txBody>
      </p:sp>
      <p:pic>
        <p:nvPicPr>
          <p:cNvPr id="4" name="Content Placeholder 3" descr="spinal-cord-2-2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41384"/>
            <a:ext cx="6239853" cy="4684780"/>
          </a:xfrm>
        </p:spPr>
      </p:pic>
      <p:sp>
        <p:nvSpPr>
          <p:cNvPr id="5" name="Rectangle 4"/>
          <p:cNvSpPr/>
          <p:nvPr/>
        </p:nvSpPr>
        <p:spPr>
          <a:xfrm>
            <a:off x="2438400" y="6019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https://www.slideshare.net/mgmcri1234/spinal-cord-2-5878147</a:t>
            </a:r>
            <a:r>
              <a:rPr lang="en-US" dirty="0" smtClean="0">
                <a:hlinkClick r:id="rId3"/>
              </a:rPr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349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Hemi section of spinal cord- Brown </a:t>
            </a:r>
            <a:r>
              <a:rPr lang="en-US" sz="2400" b="1" dirty="0" err="1" smtClean="0"/>
              <a:t>sequard</a:t>
            </a:r>
            <a:r>
              <a:rPr lang="en-US" sz="2400" b="1" dirty="0" smtClean="0"/>
              <a:t> syndrome</a:t>
            </a:r>
            <a:endParaRPr lang="en-US" sz="2400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7685" y="761999"/>
            <a:ext cx="4978915" cy="58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0" y="6629400"/>
            <a:ext cx="3352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https://www.jaypeedigital.com/book/9788180618260/chapter/ch143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Brown </a:t>
            </a:r>
            <a:r>
              <a:rPr lang="en-US" b="1" dirty="0" err="1" smtClean="0"/>
              <a:t>sequard</a:t>
            </a:r>
            <a:r>
              <a:rPr lang="en-US" b="1" dirty="0" smtClean="0"/>
              <a:t> 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Motor changes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Extensive </a:t>
            </a:r>
            <a:r>
              <a:rPr lang="en-US" b="1" dirty="0" err="1" smtClean="0"/>
              <a:t>uppermotor</a:t>
            </a:r>
            <a:r>
              <a:rPr lang="en-US" b="1" dirty="0" smtClean="0"/>
              <a:t> neuron type paralysis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    </a:t>
            </a:r>
            <a:r>
              <a:rPr lang="en-US" dirty="0" smtClean="0"/>
              <a:t>due  to damage of crossed pyramidal tracts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Temporary </a:t>
            </a:r>
            <a:r>
              <a:rPr lang="en-US" b="1" dirty="0" smtClean="0"/>
              <a:t>loss of vasomotor tone</a:t>
            </a:r>
            <a:r>
              <a:rPr lang="en-US" dirty="0" smtClean="0"/>
              <a:t> due to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damage to descending fibers of VMC in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medulla-</a:t>
            </a:r>
            <a:r>
              <a:rPr lang="en-US" b="1" dirty="0" smtClean="0"/>
              <a:t>Dilatation of blood vessels and fall of BP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Brown </a:t>
            </a:r>
            <a:r>
              <a:rPr lang="en-US" b="1" dirty="0" err="1" smtClean="0"/>
              <a:t>sequard</a:t>
            </a:r>
            <a:r>
              <a:rPr lang="en-US" b="1" dirty="0" smtClean="0"/>
              <a:t> 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On the opposite side</a:t>
            </a:r>
          </a:p>
          <a:p>
            <a:pPr>
              <a:buNone/>
            </a:pPr>
            <a:r>
              <a:rPr lang="en-US" b="1" dirty="0" smtClean="0"/>
              <a:t>Sensory changes</a:t>
            </a:r>
          </a:p>
          <a:p>
            <a:r>
              <a:rPr lang="en-US" b="1" dirty="0" smtClean="0"/>
              <a:t>Sensations carried by crossed tracts lost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Damage of spinothalamic tract-Complete loss of pain , temperature and crude touch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Sensations carried by crossed tracts lost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 Fine touch, tactile localization and tactile discrimination, vibration sense retained-Intact dorsal column tract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Brown </a:t>
            </a:r>
            <a:r>
              <a:rPr lang="en-US" b="1" dirty="0" err="1" smtClean="0"/>
              <a:t>sequard</a:t>
            </a:r>
            <a:r>
              <a:rPr lang="en-US" b="1" dirty="0" smtClean="0"/>
              <a:t> 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Motor changes</a:t>
            </a:r>
          </a:p>
          <a:p>
            <a:pPr>
              <a:buNone/>
            </a:pPr>
            <a:r>
              <a:rPr lang="en-US" dirty="0" smtClean="0"/>
              <a:t>    Either </a:t>
            </a:r>
            <a:r>
              <a:rPr lang="en-US" b="1" dirty="0" smtClean="0"/>
              <a:t>no paralysis </a:t>
            </a:r>
            <a:r>
              <a:rPr lang="en-US" dirty="0" smtClean="0"/>
              <a:t>or paralysis of few muscles occurs. </a:t>
            </a:r>
          </a:p>
          <a:p>
            <a:pPr>
              <a:buNone/>
            </a:pPr>
            <a:r>
              <a:rPr lang="en-US" dirty="0" smtClean="0"/>
              <a:t>    This is due to possible involvement of some fibers of direct pyramidal tract of the same side when these fibers cross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0104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Brown </a:t>
            </a:r>
            <a:r>
              <a:rPr lang="en-US" b="1" dirty="0" err="1" smtClean="0"/>
              <a:t>sequard</a:t>
            </a:r>
            <a:r>
              <a:rPr lang="en-US" b="1" dirty="0" smtClean="0"/>
              <a:t> syndrome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1528" y="762000"/>
            <a:ext cx="5328358" cy="603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629400"/>
            <a:ext cx="4114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https://loonylabs.org/2020/02/12/day177-365doa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6782"/>
            <a:ext cx="4495799" cy="65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Changes at the level of </a:t>
            </a:r>
            <a:r>
              <a:rPr lang="en-US" b="1" dirty="0" err="1" smtClean="0"/>
              <a:t>hemisection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On the same side</a:t>
            </a:r>
          </a:p>
          <a:p>
            <a:pPr>
              <a:buNone/>
            </a:pPr>
            <a:r>
              <a:rPr lang="en-US" b="1" dirty="0" smtClean="0"/>
              <a:t>Sensory changes</a:t>
            </a:r>
          </a:p>
          <a:p>
            <a:r>
              <a:rPr lang="en-US" b="1" dirty="0" smtClean="0"/>
              <a:t>Complete anesthesia </a:t>
            </a:r>
            <a:r>
              <a:rPr lang="en-US" dirty="0" smtClean="0"/>
              <a:t>occurs due to damage to post nerve root, post horn cells and spinothalamic fibers</a:t>
            </a:r>
          </a:p>
          <a:p>
            <a:pPr>
              <a:buNone/>
            </a:pPr>
            <a:r>
              <a:rPr lang="en-US" b="1" dirty="0" smtClean="0"/>
              <a:t>Motor changes</a:t>
            </a:r>
          </a:p>
          <a:p>
            <a:r>
              <a:rPr lang="en-US" dirty="0" smtClean="0"/>
              <a:t>Complete LMN type paralysis due to damage to anterior horn cells</a:t>
            </a:r>
          </a:p>
          <a:p>
            <a:r>
              <a:rPr lang="en-US" dirty="0" smtClean="0"/>
              <a:t>Complete and permanent vasomotor paralysis due to damage of lateral horn cells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Changes at the level of </a:t>
            </a:r>
            <a:r>
              <a:rPr lang="en-US" b="1" dirty="0" err="1" smtClean="0"/>
              <a:t>hemisection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On the opposite side</a:t>
            </a:r>
          </a:p>
          <a:p>
            <a:pPr>
              <a:buNone/>
            </a:pPr>
            <a:r>
              <a:rPr lang="en-US" b="1" dirty="0" smtClean="0"/>
              <a:t>Sensory changes</a:t>
            </a:r>
          </a:p>
          <a:p>
            <a:pPr>
              <a:buNone/>
            </a:pPr>
            <a:r>
              <a:rPr lang="en-US" dirty="0" smtClean="0"/>
              <a:t>Sensation carried by crossed tracts lost</a:t>
            </a:r>
          </a:p>
          <a:p>
            <a:pPr>
              <a:buNone/>
            </a:pPr>
            <a:r>
              <a:rPr lang="en-US" dirty="0" smtClean="0"/>
              <a:t>Sensation by uncrossed tracts retained</a:t>
            </a:r>
          </a:p>
          <a:p>
            <a:pPr>
              <a:buNone/>
            </a:pPr>
            <a:r>
              <a:rPr lang="en-US" b="1" dirty="0" smtClean="0"/>
              <a:t>Motor changes</a:t>
            </a:r>
          </a:p>
          <a:p>
            <a:pPr>
              <a:buNone/>
            </a:pPr>
            <a:r>
              <a:rPr lang="en-US" dirty="0" smtClean="0"/>
              <a:t>    Nil or very slight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Changes above the level of </a:t>
            </a:r>
            <a:r>
              <a:rPr lang="en-US" b="1" dirty="0" err="1" smtClean="0"/>
              <a:t>hemisection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On same side</a:t>
            </a:r>
          </a:p>
          <a:p>
            <a:r>
              <a:rPr lang="en-US" dirty="0" smtClean="0"/>
              <a:t>A band of </a:t>
            </a:r>
            <a:r>
              <a:rPr lang="en-US" dirty="0" err="1" smtClean="0"/>
              <a:t>hyperaesthesia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On opposite side</a:t>
            </a:r>
          </a:p>
          <a:p>
            <a:r>
              <a:rPr lang="en-US" dirty="0" err="1" smtClean="0"/>
              <a:t>hyperaesthesia</a:t>
            </a:r>
            <a:endParaRPr lang="en-US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 smtClean="0"/>
              <a:t>Syringomyelia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Syrinx</a:t>
            </a:r>
            <a:r>
              <a:rPr lang="en-US" sz="3600" dirty="0" smtClean="0"/>
              <a:t>-cyst or cavity</a:t>
            </a:r>
          </a:p>
          <a:p>
            <a:r>
              <a:rPr lang="en-US" sz="3600" dirty="0" err="1" smtClean="0"/>
              <a:t>Myelia</a:t>
            </a:r>
            <a:r>
              <a:rPr lang="en-US" sz="3600" dirty="0" smtClean="0"/>
              <a:t>-spinal cord</a:t>
            </a:r>
          </a:p>
          <a:p>
            <a:r>
              <a:rPr lang="en-US" sz="3600" dirty="0" smtClean="0"/>
              <a:t>Cystic enlargement of spinal cord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Spinal nerves</a:t>
            </a:r>
            <a:endParaRPr lang="en-US" b="1" dirty="0"/>
          </a:p>
        </p:txBody>
      </p:sp>
      <p:pic>
        <p:nvPicPr>
          <p:cNvPr id="4" name="Content Placeholder 3" descr="image0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082" y="894288"/>
            <a:ext cx="7091676" cy="5201712"/>
          </a:xfrm>
        </p:spPr>
      </p:pic>
      <p:sp>
        <p:nvSpPr>
          <p:cNvPr id="5" name="Rectangle 4"/>
          <p:cNvSpPr/>
          <p:nvPr/>
        </p:nvSpPr>
        <p:spPr>
          <a:xfrm>
            <a:off x="2209800" y="6019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https://doctorlib.info/anatomy/textbook-clinical-neuroanatomy/7.html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yringomye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458200" cy="6096000"/>
          </a:xfrm>
        </p:spPr>
      </p:pic>
      <p:sp>
        <p:nvSpPr>
          <p:cNvPr id="5" name="Rectangle 4"/>
          <p:cNvSpPr/>
          <p:nvPr/>
        </p:nvSpPr>
        <p:spPr>
          <a:xfrm>
            <a:off x="25908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http://humanphysiology.academy/Neurosciences%202015/Chapter%202/CL.2%20Syringomyelia.html</a:t>
            </a:r>
            <a:endParaRPr lang="en-US" sz="8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Syringomyelia</a:t>
            </a:r>
            <a:endParaRPr lang="en-US" dirty="0"/>
          </a:p>
        </p:txBody>
      </p:sp>
      <p:pic>
        <p:nvPicPr>
          <p:cNvPr id="4" name="Content Placeholder 3" descr="diagnosis-neurology-syringomyelia-origina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817157"/>
            <a:ext cx="7890492" cy="5170099"/>
          </a:xfrm>
        </p:spPr>
      </p:pic>
      <p:sp>
        <p:nvSpPr>
          <p:cNvPr id="5" name="Rectangle 4"/>
          <p:cNvSpPr/>
          <p:nvPr/>
        </p:nvSpPr>
        <p:spPr>
          <a:xfrm>
            <a:off x="1828800" y="6019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https://www.grepmed.com/images/5080/syringomyelia-neurology-diagnosis</a:t>
            </a:r>
            <a:endParaRPr lang="en-US" sz="8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Syringomyelia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IN" dirty="0" err="1" smtClean="0"/>
              <a:t>Syringomyelia</a:t>
            </a:r>
            <a:r>
              <a:rPr lang="en-IN" dirty="0" smtClean="0"/>
              <a:t> is spinal cord disorder characterized by the presence of</a:t>
            </a:r>
          </a:p>
          <a:p>
            <a:pPr algn="just">
              <a:buNone/>
            </a:pPr>
            <a:r>
              <a:rPr lang="en-IN" dirty="0" smtClean="0"/>
              <a:t>fluid-filed cavities in the </a:t>
            </a:r>
            <a:r>
              <a:rPr lang="en-IN" dirty="0" err="1" smtClean="0"/>
              <a:t>spinalcord</a:t>
            </a:r>
            <a:r>
              <a:rPr lang="en-IN" dirty="0" smtClean="0"/>
              <a:t>. </a:t>
            </a:r>
          </a:p>
          <a:p>
            <a:pPr algn="just"/>
            <a:r>
              <a:rPr lang="en-IN" dirty="0" smtClean="0"/>
              <a:t>Gray matter around the central canal is the most affected part. </a:t>
            </a:r>
          </a:p>
          <a:p>
            <a:pPr algn="just"/>
            <a:r>
              <a:rPr lang="en-IN" dirty="0" smtClean="0"/>
              <a:t>So the sensory disturbances are more pronounced than the motor disturbances. </a:t>
            </a:r>
          </a:p>
          <a:p>
            <a:pPr algn="just">
              <a:buNone/>
            </a:pPr>
            <a:r>
              <a:rPr lang="en-IN" sz="4400" dirty="0" smtClean="0"/>
              <a:t>CAUSE </a:t>
            </a:r>
          </a:p>
          <a:p>
            <a:pPr algn="just"/>
            <a:r>
              <a:rPr lang="en-IN" dirty="0" smtClean="0"/>
              <a:t> Over growth of </a:t>
            </a:r>
            <a:r>
              <a:rPr lang="en-IN" dirty="0" err="1" smtClean="0"/>
              <a:t>neuroglial</a:t>
            </a:r>
            <a:r>
              <a:rPr lang="en-IN" dirty="0" smtClean="0"/>
              <a:t> cells in spinal cord accompanied by cavity formation and accumulation of fluid.</a:t>
            </a:r>
          </a:p>
          <a:p>
            <a:pPr algn="just"/>
            <a:r>
              <a:rPr lang="en-IN" dirty="0" smtClean="0"/>
              <a:t> Initially, a cavity appears in gray matter near the central canal of spinal cord. </a:t>
            </a:r>
          </a:p>
          <a:p>
            <a:pPr algn="just"/>
            <a:r>
              <a:rPr lang="en-IN" dirty="0" smtClean="0"/>
              <a:t>In later stages, the cavity extends and involves the surrounding white matter to a variable degree. </a:t>
            </a:r>
          </a:p>
          <a:p>
            <a:pPr algn="just"/>
            <a:r>
              <a:rPr lang="en-IN" dirty="0" smtClean="0"/>
              <a:t>The disease usually starts in one or two segments. </a:t>
            </a:r>
          </a:p>
          <a:p>
            <a:pPr algn="just"/>
            <a:r>
              <a:rPr lang="en-IN" dirty="0" smtClean="0"/>
              <a:t>Then, it extends up and down for considerable distances. </a:t>
            </a:r>
          </a:p>
          <a:p>
            <a:pPr algn="just"/>
            <a:r>
              <a:rPr lang="en-IN" dirty="0" smtClean="0"/>
              <a:t>Lower cervical and upper thoracic regions are affected the most.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Syringomyelia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SYMPTOMS </a:t>
            </a:r>
          </a:p>
          <a:p>
            <a:r>
              <a:rPr lang="en-IN" dirty="0" smtClean="0"/>
              <a:t>If disease is only around central canal, there is</a:t>
            </a:r>
          </a:p>
          <a:p>
            <a:r>
              <a:rPr lang="en-IN" dirty="0" smtClean="0"/>
              <a:t>loss of temperature, pain and crude touch sensations only. </a:t>
            </a:r>
          </a:p>
          <a:p>
            <a:r>
              <a:rPr lang="en-IN" dirty="0" smtClean="0"/>
              <a:t>It is due to lesion of the fibres crossing through the anterior gray </a:t>
            </a:r>
            <a:r>
              <a:rPr lang="en-IN" dirty="0" err="1" smtClean="0"/>
              <a:t>commissure</a:t>
            </a:r>
            <a:r>
              <a:rPr lang="en-IN" dirty="0" smtClean="0"/>
              <a:t>. </a:t>
            </a:r>
          </a:p>
          <a:p>
            <a:r>
              <a:rPr lang="en-IN" dirty="0" smtClean="0"/>
              <a:t>Fine touch sensation is not affected</a:t>
            </a:r>
          </a:p>
          <a:p>
            <a:r>
              <a:rPr lang="en-IN" dirty="0" smtClean="0"/>
              <a:t>If lesion is unilateral, effect occurs only on the same side.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Syringomyelia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495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If disease extends to posterior gray horn, all the sensations are lost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The affected persons become prone for injuries. Since, the injury is not perceived it leads to severe damage to the tissues.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If </a:t>
            </a:r>
            <a:r>
              <a:rPr lang="en-IN" sz="2800" b="1" dirty="0" smtClean="0"/>
              <a:t>anterior gray horn </a:t>
            </a:r>
            <a:r>
              <a:rPr lang="en-IN" sz="2800" dirty="0" smtClean="0"/>
              <a:t>is affected, there is </a:t>
            </a:r>
            <a:r>
              <a:rPr lang="en-IN" sz="2800" b="1" dirty="0" smtClean="0"/>
              <a:t>flaccid paralysis </a:t>
            </a:r>
            <a:r>
              <a:rPr lang="en-IN" sz="2800" dirty="0" smtClean="0"/>
              <a:t>of muscles.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err="1" smtClean="0"/>
              <a:t>Syringomyelia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In later stages, both pyramidal and </a:t>
            </a:r>
            <a:r>
              <a:rPr lang="en-IN" dirty="0" err="1" smtClean="0"/>
              <a:t>extrapyramidal</a:t>
            </a:r>
            <a:r>
              <a:rPr lang="en-IN" dirty="0" smtClean="0"/>
              <a:t> tracts are also involved, if the disease spreads to white matter. 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It causes spastic paralysis of limbs, especially in lower limbs, resulting in spastic paraplegia. 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Weakness and wasting of small muscle of limbs occur.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 Winging of scapula and scoliosis (lateral curvature of spine) develops.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Tabes</a:t>
            </a:r>
            <a:r>
              <a:rPr lang="en-US" b="1" dirty="0" smtClean="0"/>
              <a:t> </a:t>
            </a:r>
            <a:r>
              <a:rPr lang="en-US" b="1" dirty="0" err="1" smtClean="0"/>
              <a:t>Dorsalis</a:t>
            </a:r>
            <a:endParaRPr lang="en-US" b="1" dirty="0"/>
          </a:p>
        </p:txBody>
      </p:sp>
      <p:pic>
        <p:nvPicPr>
          <p:cNvPr id="4" name="Content Placeholder 3" descr="b9610cd6973937f325133aa9f91e398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723950"/>
            <a:ext cx="7848600" cy="5853369"/>
          </a:xfrm>
        </p:spPr>
      </p:pic>
      <p:sp>
        <p:nvSpPr>
          <p:cNvPr id="5" name="Rectangle 4"/>
          <p:cNvSpPr/>
          <p:nvPr/>
        </p:nvSpPr>
        <p:spPr>
          <a:xfrm>
            <a:off x="21336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https://ro.pinterest.com/pin/292734044529247529/</a:t>
            </a:r>
            <a:endParaRPr lang="en-US" sz="8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IN" b="1" dirty="0" err="1" smtClean="0"/>
              <a:t>Tabes</a:t>
            </a:r>
            <a:r>
              <a:rPr lang="en-IN" b="1" dirty="0" smtClean="0"/>
              <a:t> </a:t>
            </a:r>
            <a:r>
              <a:rPr lang="en-IN" b="1" dirty="0" err="1" smtClean="0"/>
              <a:t>dorsalis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 err="1" smtClean="0"/>
              <a:t>Tabes</a:t>
            </a:r>
            <a:r>
              <a:rPr lang="en-IN" dirty="0" smtClean="0"/>
              <a:t> </a:t>
            </a:r>
            <a:r>
              <a:rPr lang="en-IN" dirty="0" err="1" smtClean="0"/>
              <a:t>dorsalis</a:t>
            </a:r>
            <a:r>
              <a:rPr lang="en-IN" dirty="0" smtClean="0"/>
              <a:t> is another disease of the spinal </a:t>
            </a:r>
            <a:r>
              <a:rPr lang="en-IN" dirty="0" err="1" smtClean="0"/>
              <a:t>cord.It</a:t>
            </a:r>
            <a:r>
              <a:rPr lang="en-IN" dirty="0" smtClean="0"/>
              <a:t> is a slowly progressive nervous disorder affecting both the motor and sensory functions of spinal cord.</a:t>
            </a:r>
          </a:p>
          <a:p>
            <a:pPr algn="just">
              <a:buNone/>
            </a:pPr>
            <a:r>
              <a:rPr lang="en-IN" dirty="0" smtClean="0"/>
              <a:t>CAUSES</a:t>
            </a:r>
          </a:p>
          <a:p>
            <a:pPr algn="just"/>
            <a:r>
              <a:rPr lang="en-IN" dirty="0" smtClean="0"/>
              <a:t> It occurs due to the degeneration of posterior (sensory) nerve roots. </a:t>
            </a:r>
          </a:p>
          <a:p>
            <a:pPr algn="just"/>
            <a:r>
              <a:rPr lang="en-IN" dirty="0" smtClean="0"/>
              <a:t>It usually occurs in syphilis.</a:t>
            </a:r>
          </a:p>
          <a:p>
            <a:pPr algn="just"/>
            <a:r>
              <a:rPr lang="en-IN" dirty="0" smtClean="0"/>
              <a:t> Posterior nerve roots are affected proximal to the posterior root ganglia.</a:t>
            </a:r>
          </a:p>
          <a:p>
            <a:pPr algn="just"/>
            <a:r>
              <a:rPr lang="en-IN" dirty="0" smtClean="0"/>
              <a:t>Ganglia are not affected. </a:t>
            </a:r>
          </a:p>
          <a:p>
            <a:pPr algn="just"/>
            <a:r>
              <a:rPr lang="en-IN" dirty="0" smtClean="0"/>
              <a:t>Among the </a:t>
            </a:r>
            <a:r>
              <a:rPr lang="en-IN" dirty="0" err="1" smtClean="0"/>
              <a:t>fibers</a:t>
            </a:r>
            <a:r>
              <a:rPr lang="en-IN" dirty="0" smtClean="0"/>
              <a:t> of posterior root, the </a:t>
            </a:r>
            <a:r>
              <a:rPr lang="en-IN" dirty="0" err="1" smtClean="0"/>
              <a:t>fibers</a:t>
            </a:r>
            <a:r>
              <a:rPr lang="en-IN" dirty="0" smtClean="0"/>
              <a:t> of lateral division are affected much. </a:t>
            </a:r>
          </a:p>
          <a:p>
            <a:pPr algn="just"/>
            <a:r>
              <a:rPr lang="en-IN" dirty="0" smtClean="0"/>
              <a:t>Reason for this type of selective degeneration is not known.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b="1" dirty="0" err="1" smtClean="0"/>
              <a:t>Tabes</a:t>
            </a:r>
            <a:r>
              <a:rPr lang="en-IN" b="1" dirty="0" smtClean="0"/>
              <a:t> </a:t>
            </a:r>
            <a:r>
              <a:rPr lang="en-IN" b="1" dirty="0" err="1" smtClean="0"/>
              <a:t>dorsalis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b="1" dirty="0" smtClean="0"/>
              <a:t>FEATURES </a:t>
            </a:r>
          </a:p>
          <a:p>
            <a:pPr algn="just"/>
            <a:r>
              <a:rPr lang="en-IN" dirty="0" smtClean="0"/>
              <a:t>Symptoms may not appear for some decades after the initial infection</a:t>
            </a:r>
          </a:p>
          <a:p>
            <a:pPr algn="just"/>
            <a:r>
              <a:rPr lang="en-IN" dirty="0" smtClean="0"/>
              <a:t>Weakness, diminished reflexes, unsteady gait, progressive degeneration of the joints, loss of  coordination, episodes of intense pain and disturbed sensation, personality changes, dementia, deafness, visual impairment, and impaired response to light.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Reference: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Text book of Medical </a:t>
            </a:r>
            <a:r>
              <a:rPr lang="en-US" dirty="0" err="1" smtClean="0"/>
              <a:t>Physiology:Geetha</a:t>
            </a:r>
            <a:r>
              <a:rPr lang="en-US" dirty="0" smtClean="0"/>
              <a:t> N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Essentials of medical </a:t>
            </a:r>
            <a:r>
              <a:rPr lang="en-US" dirty="0" err="1" smtClean="0"/>
              <a:t>Physilology:K.sembulinhgam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sembulingam,Eigth</a:t>
            </a:r>
            <a:r>
              <a:rPr lang="en-US" dirty="0" smtClean="0"/>
              <a:t> edition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Text book of </a:t>
            </a:r>
            <a:r>
              <a:rPr lang="en-US" dirty="0" err="1" smtClean="0"/>
              <a:t>Physiology:Prof.A.K.Jain,Fourth</a:t>
            </a:r>
            <a:r>
              <a:rPr lang="en-US" dirty="0" smtClean="0"/>
              <a:t> edition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3488</Words>
  <Application>Microsoft Office PowerPoint</Application>
  <PresentationFormat>On-screen Show (4:3)</PresentationFormat>
  <Paragraphs>577</Paragraphs>
  <Slides>100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SPINAL CORD</vt:lpstr>
      <vt:lpstr>Spinal cord</vt:lpstr>
      <vt:lpstr> Spinal cord </vt:lpstr>
      <vt:lpstr>Spinal cord</vt:lpstr>
      <vt:lpstr>Spinal cord</vt:lpstr>
      <vt:lpstr>Fissure and sulci in spinal cord</vt:lpstr>
      <vt:lpstr>Segments of spinal cord</vt:lpstr>
      <vt:lpstr>Spinal segments</vt:lpstr>
      <vt:lpstr>Spinal nerves</vt:lpstr>
      <vt:lpstr>Spinal Nerve roots</vt:lpstr>
      <vt:lpstr>Section of spinal cord</vt:lpstr>
      <vt:lpstr>Nuclei of spinal cord</vt:lpstr>
      <vt:lpstr>Tracts of spinal cord</vt:lpstr>
      <vt:lpstr>Spinal cord-Ascending Tracts</vt:lpstr>
      <vt:lpstr>Tracts of spinal cord</vt:lpstr>
      <vt:lpstr>Tracts of spinal cord</vt:lpstr>
      <vt:lpstr>Ascending Tracts of spinal cord</vt:lpstr>
      <vt:lpstr>Ascending Tracts of spinal cord</vt:lpstr>
      <vt:lpstr>Ascending Tracts of spinal cord</vt:lpstr>
      <vt:lpstr>Slide 20</vt:lpstr>
      <vt:lpstr>Ascending tracts of spinal cord</vt:lpstr>
      <vt:lpstr>Anterior and Lateral Spinothalamic tract</vt:lpstr>
      <vt:lpstr>Anterior spinothalamic tract(AST OR VST)</vt:lpstr>
      <vt:lpstr>Anterior spinothalamic tract(AST OR VST)</vt:lpstr>
      <vt:lpstr>Anterior spinothalamic tract(AST OR VST)</vt:lpstr>
      <vt:lpstr>Lateral spinothalamic tract</vt:lpstr>
      <vt:lpstr>Lateral spinothalamic tract</vt:lpstr>
      <vt:lpstr>Lateral spinothalamic tract</vt:lpstr>
      <vt:lpstr>Spinocerebellar tracts-Gower’s and Flechsig tract</vt:lpstr>
      <vt:lpstr>Cerebellum</vt:lpstr>
      <vt:lpstr>Ventral spinocerebellar tract or Gower’s tract</vt:lpstr>
      <vt:lpstr>Ventral spinocerebellar tract or Gower’s tract</vt:lpstr>
      <vt:lpstr>Dorsal spinocerebellar tract or Flechsig tract</vt:lpstr>
      <vt:lpstr>Dorsal spinocerebellar tract or Flechsig tract</vt:lpstr>
      <vt:lpstr>Ascending tracts-Post.column tracts</vt:lpstr>
      <vt:lpstr>Posterior column tracts-Tract of Goll and Burdach</vt:lpstr>
      <vt:lpstr>Posterior column tracts</vt:lpstr>
      <vt:lpstr>Posterior column tracts</vt:lpstr>
      <vt:lpstr>Posterior column tracts</vt:lpstr>
      <vt:lpstr>Posterior column tracts</vt:lpstr>
      <vt:lpstr>Posterior column tracts</vt:lpstr>
      <vt:lpstr>Slide 42</vt:lpstr>
      <vt:lpstr>Descending tracts of spinal cord</vt:lpstr>
      <vt:lpstr>Descending tracts of spinal cord</vt:lpstr>
      <vt:lpstr>Pyramidal tracts</vt:lpstr>
      <vt:lpstr>Pyramidal tracts</vt:lpstr>
      <vt:lpstr>Pyramidal tracts</vt:lpstr>
      <vt:lpstr>Pyramidal tracts</vt:lpstr>
      <vt:lpstr>Pyramidal tracts</vt:lpstr>
      <vt:lpstr>Slide 50</vt:lpstr>
      <vt:lpstr>Slide 51</vt:lpstr>
      <vt:lpstr>Pyramidal tracts</vt:lpstr>
      <vt:lpstr>Pyramidal tracts</vt:lpstr>
      <vt:lpstr>Pyramidal decussation</vt:lpstr>
      <vt:lpstr>Pyramidal tracts</vt:lpstr>
      <vt:lpstr>Pyramidal tracts</vt:lpstr>
      <vt:lpstr>Pyramidal Tracts-Corticospinal</vt:lpstr>
      <vt:lpstr>Corticobulbar tract</vt:lpstr>
      <vt:lpstr>Pyramidal tracts-Functions</vt:lpstr>
      <vt:lpstr>Pyramidal tracts-Functions</vt:lpstr>
      <vt:lpstr>Pyramidal tracts-Lesion</vt:lpstr>
      <vt:lpstr>Slide 62</vt:lpstr>
      <vt:lpstr>Pyramidal tracts-Lesion</vt:lpstr>
      <vt:lpstr>Pyramidal tracts-Lesion</vt:lpstr>
      <vt:lpstr>Extrapyramidal tracts</vt:lpstr>
      <vt:lpstr>Pyramidal tract vs Extrapyramidal tract</vt:lpstr>
      <vt:lpstr>Slide 67</vt:lpstr>
      <vt:lpstr>Slide 68</vt:lpstr>
      <vt:lpstr>Descending Tracts</vt:lpstr>
      <vt:lpstr>Slide 70</vt:lpstr>
      <vt:lpstr>Slide 71</vt:lpstr>
      <vt:lpstr>Tectum of midbrain</vt:lpstr>
      <vt:lpstr>Olivary nucleus</vt:lpstr>
      <vt:lpstr>UMN VS LMN lesion</vt:lpstr>
      <vt:lpstr>Babinski’s sign</vt:lpstr>
      <vt:lpstr>Babinski’s sign</vt:lpstr>
      <vt:lpstr>Slide 77</vt:lpstr>
      <vt:lpstr>Hemisection of spinal cord-Brown sequard  syndrome</vt:lpstr>
      <vt:lpstr>Brown sequard  syndrome</vt:lpstr>
      <vt:lpstr>Hemi section of spinal cord- Brown sequard syndrome</vt:lpstr>
      <vt:lpstr>Brown sequard  syndrome</vt:lpstr>
      <vt:lpstr>Brown sequard  syndrome</vt:lpstr>
      <vt:lpstr>Brown sequard  syndrome</vt:lpstr>
      <vt:lpstr>Brown sequard syndrome</vt:lpstr>
      <vt:lpstr>Slide 85</vt:lpstr>
      <vt:lpstr>Changes at the level of hemisection</vt:lpstr>
      <vt:lpstr>Changes at the level of hemisection</vt:lpstr>
      <vt:lpstr>Changes above the level of hemisection</vt:lpstr>
      <vt:lpstr>Syringomyelia</vt:lpstr>
      <vt:lpstr>Slide 90</vt:lpstr>
      <vt:lpstr>Syringomyelia</vt:lpstr>
      <vt:lpstr>Syringomyelia</vt:lpstr>
      <vt:lpstr>Syringomyelia</vt:lpstr>
      <vt:lpstr>Syringomyelia</vt:lpstr>
      <vt:lpstr>Syringomyelia</vt:lpstr>
      <vt:lpstr>Tabes Dorsalis</vt:lpstr>
      <vt:lpstr>Tabes dorsalis</vt:lpstr>
      <vt:lpstr>Tabes dorsalis</vt:lpstr>
      <vt:lpstr>Slide 99</vt:lpstr>
      <vt:lpstr>Slide 100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CORD</dc:title>
  <dc:creator>Dept of Physiology.</dc:creator>
  <cp:lastModifiedBy>Windows</cp:lastModifiedBy>
  <cp:revision>162</cp:revision>
  <dcterms:created xsi:type="dcterms:W3CDTF">2006-08-16T00:00:00Z</dcterms:created>
  <dcterms:modified xsi:type="dcterms:W3CDTF">2020-08-20T09:31:11Z</dcterms:modified>
</cp:coreProperties>
</file>